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426" r:id="rId3"/>
    <p:sldId id="427" r:id="rId4"/>
    <p:sldId id="421" r:id="rId5"/>
    <p:sldId id="423" r:id="rId6"/>
    <p:sldId id="429" r:id="rId7"/>
    <p:sldId id="594" r:id="rId8"/>
    <p:sldId id="430" r:id="rId9"/>
    <p:sldId id="431" r:id="rId10"/>
    <p:sldId id="432" r:id="rId11"/>
    <p:sldId id="258" r:id="rId12"/>
    <p:sldId id="425" r:id="rId13"/>
    <p:sldId id="438" r:id="rId14"/>
    <p:sldId id="439" r:id="rId15"/>
    <p:sldId id="433" r:id="rId16"/>
    <p:sldId id="587" r:id="rId17"/>
    <p:sldId id="586" r:id="rId18"/>
    <p:sldId id="589" r:id="rId19"/>
    <p:sldId id="590" r:id="rId20"/>
    <p:sldId id="592" r:id="rId21"/>
    <p:sldId id="591" r:id="rId22"/>
    <p:sldId id="434" r:id="rId23"/>
    <p:sldId id="398" r:id="rId24"/>
    <p:sldId id="397" r:id="rId25"/>
    <p:sldId id="418" r:id="rId26"/>
    <p:sldId id="588" r:id="rId27"/>
    <p:sldId id="419" r:id="rId28"/>
    <p:sldId id="422" r:id="rId29"/>
    <p:sldId id="435" r:id="rId30"/>
    <p:sldId id="436" r:id="rId31"/>
    <p:sldId id="437" r:id="rId32"/>
    <p:sldId id="593" r:id="rId33"/>
    <p:sldId id="316" r:id="rId34"/>
    <p:sldId id="306"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99" d="100"/>
          <a:sy n="99" d="100"/>
        </p:scale>
        <p:origin x="111" y="2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562DD2-B60B-46DC-B05B-1C805BEAB2A0}" type="doc">
      <dgm:prSet loTypeId="urn:microsoft.com/office/officeart/2005/8/layout/radial6" loCatId="cycle" qsTypeId="urn:microsoft.com/office/officeart/2005/8/quickstyle/3d1" qsCatId="3D" csTypeId="urn:microsoft.com/office/officeart/2005/8/colors/accent1_2" csCatId="accent1" phldr="1"/>
      <dgm:spPr/>
      <dgm:t>
        <a:bodyPr/>
        <a:lstStyle/>
        <a:p>
          <a:endParaRPr lang="zh-CN" altLang="en-US"/>
        </a:p>
      </dgm:t>
    </dgm:pt>
    <dgm:pt modelId="{F381501D-6503-4580-81C7-7FCD515FC620}">
      <dgm:prSet phldrT="[文本]" custT="1"/>
      <dgm:spPr>
        <a:solidFill>
          <a:srgbClr val="00B050"/>
        </a:solidFill>
      </dgm:spPr>
      <dgm:t>
        <a:bodyPr/>
        <a:lstStyle/>
        <a:p>
          <a:r>
            <a:rPr lang="zh-CN" altLang="en-US" sz="2200" b="1" dirty="0"/>
            <a:t>鲁棒性</a:t>
          </a:r>
        </a:p>
      </dgm:t>
    </dgm:pt>
    <dgm:pt modelId="{5ABCD126-8C4B-4FAA-9B96-56BC884A6A08}" type="parTrans" cxnId="{8CD4D24C-C424-4B25-A90D-5E2BD1BB37D1}">
      <dgm:prSet/>
      <dgm:spPr/>
      <dgm:t>
        <a:bodyPr/>
        <a:lstStyle/>
        <a:p>
          <a:endParaRPr lang="zh-CN" altLang="en-US" b="1"/>
        </a:p>
      </dgm:t>
    </dgm:pt>
    <dgm:pt modelId="{E279605E-B069-4AD8-B16D-6CBAA151F609}" type="sibTrans" cxnId="{8CD4D24C-C424-4B25-A90D-5E2BD1BB37D1}">
      <dgm:prSet/>
      <dgm:spPr/>
      <dgm:t>
        <a:bodyPr/>
        <a:lstStyle/>
        <a:p>
          <a:endParaRPr lang="zh-CN" altLang="en-US" b="1"/>
        </a:p>
      </dgm:t>
    </dgm:pt>
    <dgm:pt modelId="{F7994AA5-8B1E-4230-9E00-3C29F6E9F1F7}">
      <dgm:prSet phldrT="[文本]" custT="1"/>
      <dgm:spPr>
        <a:solidFill>
          <a:srgbClr val="0070C0"/>
        </a:solidFill>
      </dgm:spPr>
      <dgm:t>
        <a:bodyPr/>
        <a:lstStyle/>
        <a:p>
          <a:r>
            <a:rPr lang="zh-CN" altLang="en-US" sz="2200" b="1" dirty="0"/>
            <a:t>口语化</a:t>
          </a:r>
          <a:endParaRPr lang="en-US" altLang="zh-CN" sz="2200" b="1" dirty="0"/>
        </a:p>
      </dgm:t>
    </dgm:pt>
    <dgm:pt modelId="{95E84F24-8F3B-4AE4-BF63-963863040A94}" type="parTrans" cxnId="{7C96A213-C53E-4014-A181-5E428EC37A05}">
      <dgm:prSet/>
      <dgm:spPr/>
      <dgm:t>
        <a:bodyPr/>
        <a:lstStyle/>
        <a:p>
          <a:endParaRPr lang="zh-CN" altLang="en-US" b="1"/>
        </a:p>
      </dgm:t>
    </dgm:pt>
    <dgm:pt modelId="{1219696C-C9DC-4CAF-A2D4-AC8BCC33640D}" type="sibTrans" cxnId="{7C96A213-C53E-4014-A181-5E428EC37A05}">
      <dgm:prSet/>
      <dgm:spPr/>
      <dgm:t>
        <a:bodyPr/>
        <a:lstStyle/>
        <a:p>
          <a:endParaRPr lang="zh-CN" altLang="en-US" b="1"/>
        </a:p>
      </dgm:t>
    </dgm:pt>
    <dgm:pt modelId="{6CDE1D96-C4B6-40F4-A818-CE88D71B871C}">
      <dgm:prSet phldrT="[文本]" custT="1"/>
      <dgm:spPr>
        <a:solidFill>
          <a:srgbClr val="92D050"/>
        </a:solidFill>
      </dgm:spPr>
      <dgm:t>
        <a:bodyPr/>
        <a:lstStyle/>
        <a:p>
          <a:r>
            <a:rPr lang="zh-CN" altLang="en-US" sz="2200" b="1" dirty="0"/>
            <a:t>语种</a:t>
          </a:r>
          <a:endParaRPr lang="en-US" altLang="zh-CN" sz="2200" b="1" dirty="0"/>
        </a:p>
        <a:p>
          <a:r>
            <a:rPr lang="zh-CN" altLang="en-US" sz="2200" b="1" dirty="0"/>
            <a:t>混杂</a:t>
          </a:r>
          <a:endParaRPr lang="en-US" altLang="zh-CN" sz="2200" b="1" dirty="0"/>
        </a:p>
      </dgm:t>
    </dgm:pt>
    <dgm:pt modelId="{B4765B5C-DD6A-46C3-8FB9-E619FDDB79CD}" type="parTrans" cxnId="{68A694E8-B918-4E49-ABA5-B06EBB0570DE}">
      <dgm:prSet/>
      <dgm:spPr/>
      <dgm:t>
        <a:bodyPr/>
        <a:lstStyle/>
        <a:p>
          <a:endParaRPr lang="zh-CN" altLang="en-US" b="1"/>
        </a:p>
      </dgm:t>
    </dgm:pt>
    <dgm:pt modelId="{A3C29287-91B0-423D-8F68-76DF25DDFADB}" type="sibTrans" cxnId="{68A694E8-B918-4E49-ABA5-B06EBB0570DE}">
      <dgm:prSet/>
      <dgm:spPr/>
      <dgm:t>
        <a:bodyPr/>
        <a:lstStyle/>
        <a:p>
          <a:endParaRPr lang="zh-CN" altLang="en-US" b="1"/>
        </a:p>
      </dgm:t>
    </dgm:pt>
    <dgm:pt modelId="{C4F6725A-0738-447E-9E7A-192ECBF7E32E}">
      <dgm:prSet phldrT="[文本]" custT="1"/>
      <dgm:spPr>
        <a:solidFill>
          <a:srgbClr val="7030A0"/>
        </a:solidFill>
      </dgm:spPr>
      <dgm:t>
        <a:bodyPr/>
        <a:lstStyle/>
        <a:p>
          <a:r>
            <a:rPr lang="zh-CN" altLang="en-US" sz="2200" b="1" dirty="0"/>
            <a:t>低资源</a:t>
          </a:r>
        </a:p>
      </dgm:t>
    </dgm:pt>
    <dgm:pt modelId="{C6C96FF0-4723-4825-AD8D-6EE03E74CC9F}" type="parTrans" cxnId="{3F95241C-7C92-4C04-B1DA-85FE6A866B53}">
      <dgm:prSet/>
      <dgm:spPr/>
      <dgm:t>
        <a:bodyPr/>
        <a:lstStyle/>
        <a:p>
          <a:endParaRPr lang="zh-CN" altLang="en-US" b="1"/>
        </a:p>
      </dgm:t>
    </dgm:pt>
    <dgm:pt modelId="{AF88FF0F-28B3-4E17-A644-4C3019182A89}" type="sibTrans" cxnId="{3F95241C-7C92-4C04-B1DA-85FE6A866B53}">
      <dgm:prSet/>
      <dgm:spPr/>
      <dgm:t>
        <a:bodyPr/>
        <a:lstStyle/>
        <a:p>
          <a:endParaRPr lang="zh-CN" altLang="en-US" b="1"/>
        </a:p>
      </dgm:t>
    </dgm:pt>
    <dgm:pt modelId="{88E023FA-F572-498A-B0E4-0FACBD0AE1C0}">
      <dgm:prSet phldrT="[文本]"/>
      <dgm:spPr>
        <a:solidFill>
          <a:schemeClr val="accent6">
            <a:lumMod val="60000"/>
            <a:lumOff val="40000"/>
          </a:schemeClr>
        </a:solidFill>
      </dgm:spPr>
      <dgm:t>
        <a:bodyPr/>
        <a:lstStyle/>
        <a:p>
          <a:r>
            <a:rPr lang="zh-CN" altLang="en-US" b="1" dirty="0"/>
            <a:t>应用挑战</a:t>
          </a:r>
        </a:p>
      </dgm:t>
    </dgm:pt>
    <dgm:pt modelId="{06D87602-16B0-4A1D-8412-B0F6D8C76586}" type="sibTrans" cxnId="{75311D20-B49C-42D1-967D-B80AF05EB541}">
      <dgm:prSet/>
      <dgm:spPr/>
      <dgm:t>
        <a:bodyPr/>
        <a:lstStyle/>
        <a:p>
          <a:endParaRPr lang="zh-CN" altLang="en-US" b="1"/>
        </a:p>
      </dgm:t>
    </dgm:pt>
    <dgm:pt modelId="{2266990D-AE33-44E0-B5D1-6BB0702990B0}" type="parTrans" cxnId="{75311D20-B49C-42D1-967D-B80AF05EB541}">
      <dgm:prSet/>
      <dgm:spPr/>
      <dgm:t>
        <a:bodyPr/>
        <a:lstStyle/>
        <a:p>
          <a:endParaRPr lang="zh-CN" altLang="en-US" b="1"/>
        </a:p>
      </dgm:t>
    </dgm:pt>
    <dgm:pt modelId="{77DBC98F-7282-4F79-B6AF-9FD7C112C13C}" type="pres">
      <dgm:prSet presAssocID="{99562DD2-B60B-46DC-B05B-1C805BEAB2A0}" presName="Name0" presStyleCnt="0">
        <dgm:presLayoutVars>
          <dgm:chMax val="1"/>
          <dgm:dir/>
          <dgm:animLvl val="ctr"/>
          <dgm:resizeHandles val="exact"/>
        </dgm:presLayoutVars>
      </dgm:prSet>
      <dgm:spPr/>
    </dgm:pt>
    <dgm:pt modelId="{3B49E7C7-A3CE-4A2D-ACDF-B06E9A668827}" type="pres">
      <dgm:prSet presAssocID="{88E023FA-F572-498A-B0E4-0FACBD0AE1C0}" presName="centerShape" presStyleLbl="node0" presStyleIdx="0" presStyleCnt="1"/>
      <dgm:spPr/>
    </dgm:pt>
    <dgm:pt modelId="{05DF3D9F-10C4-415A-885E-366F39027650}" type="pres">
      <dgm:prSet presAssocID="{F381501D-6503-4580-81C7-7FCD515FC620}" presName="node" presStyleLbl="node1" presStyleIdx="0" presStyleCnt="4">
        <dgm:presLayoutVars>
          <dgm:bulletEnabled val="1"/>
        </dgm:presLayoutVars>
      </dgm:prSet>
      <dgm:spPr/>
    </dgm:pt>
    <dgm:pt modelId="{51948A9A-7061-46BD-B540-C6E4B3581B01}" type="pres">
      <dgm:prSet presAssocID="{F381501D-6503-4580-81C7-7FCD515FC620}" presName="dummy" presStyleCnt="0"/>
      <dgm:spPr/>
    </dgm:pt>
    <dgm:pt modelId="{622C07E8-A458-431E-8EE5-C2B7F95F7308}" type="pres">
      <dgm:prSet presAssocID="{E279605E-B069-4AD8-B16D-6CBAA151F609}" presName="sibTrans" presStyleLbl="sibTrans2D1" presStyleIdx="0" presStyleCnt="4"/>
      <dgm:spPr/>
    </dgm:pt>
    <dgm:pt modelId="{7F295D5A-7877-4C25-9D43-BB3784FDC7FD}" type="pres">
      <dgm:prSet presAssocID="{F7994AA5-8B1E-4230-9E00-3C29F6E9F1F7}" presName="node" presStyleLbl="node1" presStyleIdx="1" presStyleCnt="4">
        <dgm:presLayoutVars>
          <dgm:bulletEnabled val="1"/>
        </dgm:presLayoutVars>
      </dgm:prSet>
      <dgm:spPr/>
    </dgm:pt>
    <dgm:pt modelId="{57C19322-5089-4530-836E-8A79BE4EBCBE}" type="pres">
      <dgm:prSet presAssocID="{F7994AA5-8B1E-4230-9E00-3C29F6E9F1F7}" presName="dummy" presStyleCnt="0"/>
      <dgm:spPr/>
    </dgm:pt>
    <dgm:pt modelId="{B0EC1655-C01F-46EF-87DF-756A7D45C963}" type="pres">
      <dgm:prSet presAssocID="{1219696C-C9DC-4CAF-A2D4-AC8BCC33640D}" presName="sibTrans" presStyleLbl="sibTrans2D1" presStyleIdx="1" presStyleCnt="4"/>
      <dgm:spPr/>
    </dgm:pt>
    <dgm:pt modelId="{0FC9818F-43DC-44E1-80AB-F9D3867552F1}" type="pres">
      <dgm:prSet presAssocID="{6CDE1D96-C4B6-40F4-A818-CE88D71B871C}" presName="node" presStyleLbl="node1" presStyleIdx="2" presStyleCnt="4">
        <dgm:presLayoutVars>
          <dgm:bulletEnabled val="1"/>
        </dgm:presLayoutVars>
      </dgm:prSet>
      <dgm:spPr/>
    </dgm:pt>
    <dgm:pt modelId="{8BC0BDD3-F8DD-4B2D-BE00-6B84108BB247}" type="pres">
      <dgm:prSet presAssocID="{6CDE1D96-C4B6-40F4-A818-CE88D71B871C}" presName="dummy" presStyleCnt="0"/>
      <dgm:spPr/>
    </dgm:pt>
    <dgm:pt modelId="{F2006CD9-0DBD-4554-BCC2-D85F0D158B6C}" type="pres">
      <dgm:prSet presAssocID="{A3C29287-91B0-423D-8F68-76DF25DDFADB}" presName="sibTrans" presStyleLbl="sibTrans2D1" presStyleIdx="2" presStyleCnt="4"/>
      <dgm:spPr/>
    </dgm:pt>
    <dgm:pt modelId="{D403BBB8-FEF9-401F-8FBF-0F4F875122BF}" type="pres">
      <dgm:prSet presAssocID="{C4F6725A-0738-447E-9E7A-192ECBF7E32E}" presName="node" presStyleLbl="node1" presStyleIdx="3" presStyleCnt="4">
        <dgm:presLayoutVars>
          <dgm:bulletEnabled val="1"/>
        </dgm:presLayoutVars>
      </dgm:prSet>
      <dgm:spPr/>
    </dgm:pt>
    <dgm:pt modelId="{03ECFFA1-6430-49B8-9372-A956D88E8431}" type="pres">
      <dgm:prSet presAssocID="{C4F6725A-0738-447E-9E7A-192ECBF7E32E}" presName="dummy" presStyleCnt="0"/>
      <dgm:spPr/>
    </dgm:pt>
    <dgm:pt modelId="{A8E4491D-6D60-454F-BD02-96A82C725ABC}" type="pres">
      <dgm:prSet presAssocID="{AF88FF0F-28B3-4E17-A644-4C3019182A89}" presName="sibTrans" presStyleLbl="sibTrans2D1" presStyleIdx="3" presStyleCnt="4"/>
      <dgm:spPr/>
    </dgm:pt>
  </dgm:ptLst>
  <dgm:cxnLst>
    <dgm:cxn modelId="{7C96A213-C53E-4014-A181-5E428EC37A05}" srcId="{88E023FA-F572-498A-B0E4-0FACBD0AE1C0}" destId="{F7994AA5-8B1E-4230-9E00-3C29F6E9F1F7}" srcOrd="1" destOrd="0" parTransId="{95E84F24-8F3B-4AE4-BF63-963863040A94}" sibTransId="{1219696C-C9DC-4CAF-A2D4-AC8BCC33640D}"/>
    <dgm:cxn modelId="{3F95241C-7C92-4C04-B1DA-85FE6A866B53}" srcId="{88E023FA-F572-498A-B0E4-0FACBD0AE1C0}" destId="{C4F6725A-0738-447E-9E7A-192ECBF7E32E}" srcOrd="3" destOrd="0" parTransId="{C6C96FF0-4723-4825-AD8D-6EE03E74CC9F}" sibTransId="{AF88FF0F-28B3-4E17-A644-4C3019182A89}"/>
    <dgm:cxn modelId="{75311D20-B49C-42D1-967D-B80AF05EB541}" srcId="{99562DD2-B60B-46DC-B05B-1C805BEAB2A0}" destId="{88E023FA-F572-498A-B0E4-0FACBD0AE1C0}" srcOrd="0" destOrd="0" parTransId="{2266990D-AE33-44E0-B5D1-6BB0702990B0}" sibTransId="{06D87602-16B0-4A1D-8412-B0F6D8C76586}"/>
    <dgm:cxn modelId="{9C956624-9E56-40B2-BB34-AAE035B3F5AE}" type="presOf" srcId="{A3C29287-91B0-423D-8F68-76DF25DDFADB}" destId="{F2006CD9-0DBD-4554-BCC2-D85F0D158B6C}" srcOrd="0" destOrd="0" presId="urn:microsoft.com/office/officeart/2005/8/layout/radial6"/>
    <dgm:cxn modelId="{6BB35B32-C3CE-4355-AAE4-226FAD2BECE1}" type="presOf" srcId="{1219696C-C9DC-4CAF-A2D4-AC8BCC33640D}" destId="{B0EC1655-C01F-46EF-87DF-756A7D45C963}" srcOrd="0" destOrd="0" presId="urn:microsoft.com/office/officeart/2005/8/layout/radial6"/>
    <dgm:cxn modelId="{4F235660-EEB1-431A-9205-57C9D07B8439}" type="presOf" srcId="{88E023FA-F572-498A-B0E4-0FACBD0AE1C0}" destId="{3B49E7C7-A3CE-4A2D-ACDF-B06E9A668827}" srcOrd="0" destOrd="0" presId="urn:microsoft.com/office/officeart/2005/8/layout/radial6"/>
    <dgm:cxn modelId="{F6DD1049-E473-477C-91C7-D92B57F5C8CC}" type="presOf" srcId="{C4F6725A-0738-447E-9E7A-192ECBF7E32E}" destId="{D403BBB8-FEF9-401F-8FBF-0F4F875122BF}" srcOrd="0" destOrd="0" presId="urn:microsoft.com/office/officeart/2005/8/layout/radial6"/>
    <dgm:cxn modelId="{8F48AE49-FC00-4234-9898-4D899D93BADC}" type="presOf" srcId="{6CDE1D96-C4B6-40F4-A818-CE88D71B871C}" destId="{0FC9818F-43DC-44E1-80AB-F9D3867552F1}" srcOrd="0" destOrd="0" presId="urn:microsoft.com/office/officeart/2005/8/layout/radial6"/>
    <dgm:cxn modelId="{C078006B-E6D1-4C8C-8B95-9481669BD136}" type="presOf" srcId="{F7994AA5-8B1E-4230-9E00-3C29F6E9F1F7}" destId="{7F295D5A-7877-4C25-9D43-BB3784FDC7FD}" srcOrd="0" destOrd="0" presId="urn:microsoft.com/office/officeart/2005/8/layout/radial6"/>
    <dgm:cxn modelId="{8CD4D24C-C424-4B25-A90D-5E2BD1BB37D1}" srcId="{88E023FA-F572-498A-B0E4-0FACBD0AE1C0}" destId="{F381501D-6503-4580-81C7-7FCD515FC620}" srcOrd="0" destOrd="0" parTransId="{5ABCD126-8C4B-4FAA-9B96-56BC884A6A08}" sibTransId="{E279605E-B069-4AD8-B16D-6CBAA151F609}"/>
    <dgm:cxn modelId="{3E626178-5A4E-4450-B44F-64B25864364E}" type="presOf" srcId="{99562DD2-B60B-46DC-B05B-1C805BEAB2A0}" destId="{77DBC98F-7282-4F79-B6AF-9FD7C112C13C}" srcOrd="0" destOrd="0" presId="urn:microsoft.com/office/officeart/2005/8/layout/radial6"/>
    <dgm:cxn modelId="{A5BC7AAA-9C9F-495F-A3B2-D7C7AAF50333}" type="presOf" srcId="{AF88FF0F-28B3-4E17-A644-4C3019182A89}" destId="{A8E4491D-6D60-454F-BD02-96A82C725ABC}" srcOrd="0" destOrd="0" presId="urn:microsoft.com/office/officeart/2005/8/layout/radial6"/>
    <dgm:cxn modelId="{908A15BF-A29B-4EAA-BDCF-66EB13410EBC}" type="presOf" srcId="{F381501D-6503-4580-81C7-7FCD515FC620}" destId="{05DF3D9F-10C4-415A-885E-366F39027650}" srcOrd="0" destOrd="0" presId="urn:microsoft.com/office/officeart/2005/8/layout/radial6"/>
    <dgm:cxn modelId="{5CBAF9D1-7F90-4365-A96B-7C07F1089C00}" type="presOf" srcId="{E279605E-B069-4AD8-B16D-6CBAA151F609}" destId="{622C07E8-A458-431E-8EE5-C2B7F95F7308}" srcOrd="0" destOrd="0" presId="urn:microsoft.com/office/officeart/2005/8/layout/radial6"/>
    <dgm:cxn modelId="{68A694E8-B918-4E49-ABA5-B06EBB0570DE}" srcId="{88E023FA-F572-498A-B0E4-0FACBD0AE1C0}" destId="{6CDE1D96-C4B6-40F4-A818-CE88D71B871C}" srcOrd="2" destOrd="0" parTransId="{B4765B5C-DD6A-46C3-8FB9-E619FDDB79CD}" sibTransId="{A3C29287-91B0-423D-8F68-76DF25DDFADB}"/>
    <dgm:cxn modelId="{F0EE4635-A816-4A2C-98A2-A6A196EA69B6}" type="presParOf" srcId="{77DBC98F-7282-4F79-B6AF-9FD7C112C13C}" destId="{3B49E7C7-A3CE-4A2D-ACDF-B06E9A668827}" srcOrd="0" destOrd="0" presId="urn:microsoft.com/office/officeart/2005/8/layout/radial6"/>
    <dgm:cxn modelId="{7801C1B6-87D0-46DC-99CD-3FA743C2059C}" type="presParOf" srcId="{77DBC98F-7282-4F79-B6AF-9FD7C112C13C}" destId="{05DF3D9F-10C4-415A-885E-366F39027650}" srcOrd="1" destOrd="0" presId="urn:microsoft.com/office/officeart/2005/8/layout/radial6"/>
    <dgm:cxn modelId="{7A69E14E-735C-4257-ACFF-82971868FA39}" type="presParOf" srcId="{77DBC98F-7282-4F79-B6AF-9FD7C112C13C}" destId="{51948A9A-7061-46BD-B540-C6E4B3581B01}" srcOrd="2" destOrd="0" presId="urn:microsoft.com/office/officeart/2005/8/layout/radial6"/>
    <dgm:cxn modelId="{00CEED52-31CC-404A-BD95-613384858F45}" type="presParOf" srcId="{77DBC98F-7282-4F79-B6AF-9FD7C112C13C}" destId="{622C07E8-A458-431E-8EE5-C2B7F95F7308}" srcOrd="3" destOrd="0" presId="urn:microsoft.com/office/officeart/2005/8/layout/radial6"/>
    <dgm:cxn modelId="{EAA52212-6024-4502-A051-6918A8862E08}" type="presParOf" srcId="{77DBC98F-7282-4F79-B6AF-9FD7C112C13C}" destId="{7F295D5A-7877-4C25-9D43-BB3784FDC7FD}" srcOrd="4" destOrd="0" presId="urn:microsoft.com/office/officeart/2005/8/layout/radial6"/>
    <dgm:cxn modelId="{A96744CC-D2D5-4506-A805-5F46D385A507}" type="presParOf" srcId="{77DBC98F-7282-4F79-B6AF-9FD7C112C13C}" destId="{57C19322-5089-4530-836E-8A79BE4EBCBE}" srcOrd="5" destOrd="0" presId="urn:microsoft.com/office/officeart/2005/8/layout/radial6"/>
    <dgm:cxn modelId="{843011D7-25F3-4FEA-B36E-48E2F547FB6B}" type="presParOf" srcId="{77DBC98F-7282-4F79-B6AF-9FD7C112C13C}" destId="{B0EC1655-C01F-46EF-87DF-756A7D45C963}" srcOrd="6" destOrd="0" presId="urn:microsoft.com/office/officeart/2005/8/layout/radial6"/>
    <dgm:cxn modelId="{C4DB04A1-B0CF-4B64-9037-42FBB3938952}" type="presParOf" srcId="{77DBC98F-7282-4F79-B6AF-9FD7C112C13C}" destId="{0FC9818F-43DC-44E1-80AB-F9D3867552F1}" srcOrd="7" destOrd="0" presId="urn:microsoft.com/office/officeart/2005/8/layout/radial6"/>
    <dgm:cxn modelId="{BDC4E4A5-04C0-4030-B545-2967F4A88325}" type="presParOf" srcId="{77DBC98F-7282-4F79-B6AF-9FD7C112C13C}" destId="{8BC0BDD3-F8DD-4B2D-BE00-6B84108BB247}" srcOrd="8" destOrd="0" presId="urn:microsoft.com/office/officeart/2005/8/layout/radial6"/>
    <dgm:cxn modelId="{7843DB52-D83F-4D58-BB32-5401E673672C}" type="presParOf" srcId="{77DBC98F-7282-4F79-B6AF-9FD7C112C13C}" destId="{F2006CD9-0DBD-4554-BCC2-D85F0D158B6C}" srcOrd="9" destOrd="0" presId="urn:microsoft.com/office/officeart/2005/8/layout/radial6"/>
    <dgm:cxn modelId="{C1400BF3-8AF0-4243-A6B8-CF68D4B62CA9}" type="presParOf" srcId="{77DBC98F-7282-4F79-B6AF-9FD7C112C13C}" destId="{D403BBB8-FEF9-401F-8FBF-0F4F875122BF}" srcOrd="10" destOrd="0" presId="urn:microsoft.com/office/officeart/2005/8/layout/radial6"/>
    <dgm:cxn modelId="{23E6B2ED-BD21-4C92-88DB-246FCAFBFDB0}" type="presParOf" srcId="{77DBC98F-7282-4F79-B6AF-9FD7C112C13C}" destId="{03ECFFA1-6430-49B8-9372-A956D88E8431}" srcOrd="11" destOrd="0" presId="urn:microsoft.com/office/officeart/2005/8/layout/radial6"/>
    <dgm:cxn modelId="{19B38536-B95C-498D-BDBC-4E5CE4AE9044}" type="presParOf" srcId="{77DBC98F-7282-4F79-B6AF-9FD7C112C13C}" destId="{A8E4491D-6D60-454F-BD02-96A82C725ABC}"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4491D-6D60-454F-BD02-96A82C725ABC}">
      <dsp:nvSpPr>
        <dsp:cNvPr id="0" name=""/>
        <dsp:cNvSpPr/>
      </dsp:nvSpPr>
      <dsp:spPr>
        <a:xfrm>
          <a:off x="1721056" y="603456"/>
          <a:ext cx="4025487" cy="4025487"/>
        </a:xfrm>
        <a:prstGeom prst="blockArc">
          <a:avLst>
            <a:gd name="adj1" fmla="val 10800000"/>
            <a:gd name="adj2" fmla="val 1620000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2006CD9-0DBD-4554-BCC2-D85F0D158B6C}">
      <dsp:nvSpPr>
        <dsp:cNvPr id="0" name=""/>
        <dsp:cNvSpPr/>
      </dsp:nvSpPr>
      <dsp:spPr>
        <a:xfrm>
          <a:off x="1721056" y="603456"/>
          <a:ext cx="4025487" cy="4025487"/>
        </a:xfrm>
        <a:prstGeom prst="blockArc">
          <a:avLst>
            <a:gd name="adj1" fmla="val 5400000"/>
            <a:gd name="adj2" fmla="val 1080000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0EC1655-C01F-46EF-87DF-756A7D45C963}">
      <dsp:nvSpPr>
        <dsp:cNvPr id="0" name=""/>
        <dsp:cNvSpPr/>
      </dsp:nvSpPr>
      <dsp:spPr>
        <a:xfrm>
          <a:off x="1721056" y="603456"/>
          <a:ext cx="4025487" cy="4025487"/>
        </a:xfrm>
        <a:prstGeom prst="blockArc">
          <a:avLst>
            <a:gd name="adj1" fmla="val 0"/>
            <a:gd name="adj2" fmla="val 540000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22C07E8-A458-431E-8EE5-C2B7F95F7308}">
      <dsp:nvSpPr>
        <dsp:cNvPr id="0" name=""/>
        <dsp:cNvSpPr/>
      </dsp:nvSpPr>
      <dsp:spPr>
        <a:xfrm>
          <a:off x="1721056" y="603456"/>
          <a:ext cx="4025487" cy="4025487"/>
        </a:xfrm>
        <a:prstGeom prst="blockArc">
          <a:avLst>
            <a:gd name="adj1" fmla="val 16200000"/>
            <a:gd name="adj2" fmla="val 0"/>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B49E7C7-A3CE-4A2D-ACDF-B06E9A668827}">
      <dsp:nvSpPr>
        <dsp:cNvPr id="0" name=""/>
        <dsp:cNvSpPr/>
      </dsp:nvSpPr>
      <dsp:spPr>
        <a:xfrm>
          <a:off x="2807642" y="1690042"/>
          <a:ext cx="1852314" cy="1852314"/>
        </a:xfrm>
        <a:prstGeom prst="ellipse">
          <a:avLst/>
        </a:prstGeom>
        <a:solidFill>
          <a:schemeClr val="accent6">
            <a:lumMod val="60000"/>
            <a:lumOff val="40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zh-CN" altLang="en-US" sz="3800" b="1" kern="1200" dirty="0"/>
            <a:t>应用挑战</a:t>
          </a:r>
        </a:p>
      </dsp:txBody>
      <dsp:txXfrm>
        <a:off x="3078907" y="1961307"/>
        <a:ext cx="1309784" cy="1309784"/>
      </dsp:txXfrm>
    </dsp:sp>
    <dsp:sp modelId="{05DF3D9F-10C4-415A-885E-366F39027650}">
      <dsp:nvSpPr>
        <dsp:cNvPr id="0" name=""/>
        <dsp:cNvSpPr/>
      </dsp:nvSpPr>
      <dsp:spPr>
        <a:xfrm>
          <a:off x="3085489" y="1824"/>
          <a:ext cx="1296620" cy="1296620"/>
        </a:xfrm>
        <a:prstGeom prst="ellipse">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鲁棒性</a:t>
          </a:r>
        </a:p>
      </dsp:txBody>
      <dsp:txXfrm>
        <a:off x="3275375" y="191710"/>
        <a:ext cx="916848" cy="916848"/>
      </dsp:txXfrm>
    </dsp:sp>
    <dsp:sp modelId="{7F295D5A-7877-4C25-9D43-BB3784FDC7FD}">
      <dsp:nvSpPr>
        <dsp:cNvPr id="0" name=""/>
        <dsp:cNvSpPr/>
      </dsp:nvSpPr>
      <dsp:spPr>
        <a:xfrm>
          <a:off x="5051555" y="1967889"/>
          <a:ext cx="1296620" cy="1296620"/>
        </a:xfrm>
        <a:prstGeom prst="ellipse">
          <a:avLst/>
        </a:prstGeom>
        <a:solidFill>
          <a:srgbClr val="0070C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口语化</a:t>
          </a:r>
          <a:endParaRPr lang="en-US" altLang="zh-CN" sz="2200" b="1" kern="1200" dirty="0"/>
        </a:p>
      </dsp:txBody>
      <dsp:txXfrm>
        <a:off x="5241441" y="2157775"/>
        <a:ext cx="916848" cy="916848"/>
      </dsp:txXfrm>
    </dsp:sp>
    <dsp:sp modelId="{0FC9818F-43DC-44E1-80AB-F9D3867552F1}">
      <dsp:nvSpPr>
        <dsp:cNvPr id="0" name=""/>
        <dsp:cNvSpPr/>
      </dsp:nvSpPr>
      <dsp:spPr>
        <a:xfrm>
          <a:off x="3085489" y="3933955"/>
          <a:ext cx="1296620" cy="1296620"/>
        </a:xfrm>
        <a:prstGeom prst="ellipse">
          <a:avLst/>
        </a:prstGeom>
        <a:solidFill>
          <a:srgbClr val="92D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语种</a:t>
          </a:r>
          <a:endParaRPr lang="en-US" altLang="zh-CN" sz="2200" b="1" kern="1200" dirty="0"/>
        </a:p>
        <a:p>
          <a:pPr marL="0" lvl="0" indent="0" algn="ctr" defTabSz="977900">
            <a:lnSpc>
              <a:spcPct val="90000"/>
            </a:lnSpc>
            <a:spcBef>
              <a:spcPct val="0"/>
            </a:spcBef>
            <a:spcAft>
              <a:spcPct val="35000"/>
            </a:spcAft>
            <a:buNone/>
          </a:pPr>
          <a:r>
            <a:rPr lang="zh-CN" altLang="en-US" sz="2200" b="1" kern="1200" dirty="0"/>
            <a:t>混杂</a:t>
          </a:r>
          <a:endParaRPr lang="en-US" altLang="zh-CN" sz="2200" b="1" kern="1200" dirty="0"/>
        </a:p>
      </dsp:txBody>
      <dsp:txXfrm>
        <a:off x="3275375" y="4123841"/>
        <a:ext cx="916848" cy="916848"/>
      </dsp:txXfrm>
    </dsp:sp>
    <dsp:sp modelId="{D403BBB8-FEF9-401F-8FBF-0F4F875122BF}">
      <dsp:nvSpPr>
        <dsp:cNvPr id="0" name=""/>
        <dsp:cNvSpPr/>
      </dsp:nvSpPr>
      <dsp:spPr>
        <a:xfrm>
          <a:off x="1119424" y="1967889"/>
          <a:ext cx="1296620" cy="1296620"/>
        </a:xfrm>
        <a:prstGeom prst="ellipse">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t>低资源</a:t>
          </a:r>
        </a:p>
      </dsp:txBody>
      <dsp:txXfrm>
        <a:off x="1309310" y="2157775"/>
        <a:ext cx="916848" cy="91684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C66E020-CB32-42EE-A9DE-21E9EE6C8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711C7A1-0C15-4B98-8527-3A4B234EB24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AA70C-7BFC-4532-9B51-34A5CA6581F4}" type="datetimeFigureOut">
              <a:rPr lang="zh-CN" altLang="en-US" smtClean="0"/>
              <a:t>2023/12/6</a:t>
            </a:fld>
            <a:endParaRPr lang="zh-CN" altLang="en-US"/>
          </a:p>
        </p:txBody>
      </p:sp>
      <p:sp>
        <p:nvSpPr>
          <p:cNvPr id="4" name="幻灯片图像占位符 3">
            <a:extLst>
              <a:ext uri="{FF2B5EF4-FFF2-40B4-BE49-F238E27FC236}">
                <a16:creationId xmlns:a16="http://schemas.microsoft.com/office/drawing/2014/main" id="{C524B4C3-C78F-46FB-9B06-0F127CEC331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a:extLst>
              <a:ext uri="{FF2B5EF4-FFF2-40B4-BE49-F238E27FC236}">
                <a16:creationId xmlns:a16="http://schemas.microsoft.com/office/drawing/2014/main" id="{EDD17BC4-B40C-4FFA-BEDD-F22EEC551E5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a:extLst>
              <a:ext uri="{FF2B5EF4-FFF2-40B4-BE49-F238E27FC236}">
                <a16:creationId xmlns:a16="http://schemas.microsoft.com/office/drawing/2014/main" id="{C66D6D19-1C09-46C6-AA7E-202E963F2A9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a:extLst>
              <a:ext uri="{FF2B5EF4-FFF2-40B4-BE49-F238E27FC236}">
                <a16:creationId xmlns:a16="http://schemas.microsoft.com/office/drawing/2014/main" id="{49A0D7ED-EE0A-449D-83F2-D35DA485C1D2}"/>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2F3ED-C744-4AC8-B823-9EB7BB9CA8A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14DBC-ED56-4411-B8B3-8C1A721EA5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3C1C4B-7CB6-4284-88FE-4BECB2EC65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71519F4-07FF-49FE-AAF1-6BBD6FDCEDCF}"/>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5" name="页脚占位符 4">
            <a:extLst>
              <a:ext uri="{FF2B5EF4-FFF2-40B4-BE49-F238E27FC236}">
                <a16:creationId xmlns:a16="http://schemas.microsoft.com/office/drawing/2014/main" id="{FE770001-B232-4CE9-A267-35AD9F036C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FF56EE-0692-4C56-BBBC-6483074ABD0B}"/>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155070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77E-98A3-4B9A-8408-D991818278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5D4B15-4D5F-455E-858B-F64C4FD15B7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E77C18-FAB1-4979-B1C0-06A8A604FD35}"/>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5" name="页脚占位符 4">
            <a:extLst>
              <a:ext uri="{FF2B5EF4-FFF2-40B4-BE49-F238E27FC236}">
                <a16:creationId xmlns:a16="http://schemas.microsoft.com/office/drawing/2014/main" id="{8249168E-FFC1-4A98-BC72-AC748E9203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FEC141-0CD3-4BFF-A377-588484D40D2E}"/>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3200084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96E539-3BC8-4A27-9929-50D3DB0E04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8C8292-3065-4123-A920-E4316421A75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A44622-0433-4973-ABEA-653EC735CFC3}"/>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5" name="页脚占位符 4">
            <a:extLst>
              <a:ext uri="{FF2B5EF4-FFF2-40B4-BE49-F238E27FC236}">
                <a16:creationId xmlns:a16="http://schemas.microsoft.com/office/drawing/2014/main" id="{10E12834-EC97-4FBF-BDC2-CF43809235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CAF5F8-5855-4626-A18D-D005546169C5}"/>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1074816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2023/12/6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extLst>
      <p:ext uri="{BB962C8B-B14F-4D97-AF65-F5344CB8AC3E}">
        <p14:creationId xmlns:p14="http://schemas.microsoft.com/office/powerpoint/2010/main" val="3638379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611AED-1AD8-4181-91A3-0B876D5B83DB}"/>
              </a:ext>
            </a:extLst>
          </p:cNvPr>
          <p:cNvSpPr>
            <a:spLocks noGrp="1"/>
          </p:cNvSpPr>
          <p:nvPr>
            <p:ph type="title"/>
          </p:nvPr>
        </p:nvSpPr>
        <p:spPr>
          <a:xfrm>
            <a:off x="7088" y="21264"/>
            <a:ext cx="10515600" cy="1325563"/>
          </a:xfrm>
        </p:spPr>
        <p:txBody>
          <a:bodyPr/>
          <a:lstStyle>
            <a:lvl1pPr>
              <a:defRPr b="1"/>
            </a:lvl1pPr>
          </a:lstStyle>
          <a:p>
            <a:r>
              <a:rPr lang="zh-CN" altLang="en-US"/>
              <a:t>单击此处编辑母版标题样式</a:t>
            </a:r>
          </a:p>
        </p:txBody>
      </p:sp>
      <p:sp>
        <p:nvSpPr>
          <p:cNvPr id="3" name="内容占位符 2">
            <a:extLst>
              <a:ext uri="{FF2B5EF4-FFF2-40B4-BE49-F238E27FC236}">
                <a16:creationId xmlns:a16="http://schemas.microsoft.com/office/drawing/2014/main" id="{5574321E-6455-451B-BB2D-3FD01AD8837E}"/>
              </a:ext>
            </a:extLst>
          </p:cNvPr>
          <p:cNvSpPr>
            <a:spLocks noGrp="1"/>
          </p:cNvSpPr>
          <p:nvPr>
            <p:ph idx="1"/>
          </p:nvPr>
        </p:nvSpPr>
        <p:spPr>
          <a:xfrm>
            <a:off x="845288" y="1388424"/>
            <a:ext cx="10515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CF17D4-7B51-434B-8D4D-8A242D41ABBF}"/>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5" name="页脚占位符 4">
            <a:extLst>
              <a:ext uri="{FF2B5EF4-FFF2-40B4-BE49-F238E27FC236}">
                <a16:creationId xmlns:a16="http://schemas.microsoft.com/office/drawing/2014/main" id="{0E7AF44B-2D52-4418-9645-61A04FBFD7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50E7B1-80B9-4BB2-92AF-35E9BC3FC382}"/>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997048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D19E1-3B33-4B7D-A88D-97E43A3FB04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30E85E-6ABF-4C22-951F-8EBF3DF72F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EE6C6D9-B764-4A5D-8BD8-E7540B26AB58}"/>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5" name="页脚占位符 4">
            <a:extLst>
              <a:ext uri="{FF2B5EF4-FFF2-40B4-BE49-F238E27FC236}">
                <a16:creationId xmlns:a16="http://schemas.microsoft.com/office/drawing/2014/main" id="{746D82AD-E252-452C-BE34-E670B3C4D2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AB4F5B-E433-4B14-B7A7-312A04C5BD9F}"/>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2442950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42527-E912-4E20-AC8E-19F53489D7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A03B07-6C57-4196-995B-BEF88E61F5C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80D5187-21CC-4AEE-B462-0EAABD264B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9A2006D-34CC-4135-ABBA-842B1E438020}"/>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6" name="页脚占位符 5">
            <a:extLst>
              <a:ext uri="{FF2B5EF4-FFF2-40B4-BE49-F238E27FC236}">
                <a16:creationId xmlns:a16="http://schemas.microsoft.com/office/drawing/2014/main" id="{7B9BFF0D-121B-4A94-91E3-6A526BD22AA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79626C-F526-4B73-A9D0-A6067116AA78}"/>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411792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125FA-8A3B-4C53-8A25-43EDC028490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E769AB-7CB5-440B-8BD1-7D464178B9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4C845B-7017-4E93-99FC-345A419FD14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4E4C1C0-3BD8-4DA6-8DB6-014942838B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F7A12B3-7D2F-408B-84D9-7A5D4FE16F0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AADC44D-FE85-4FEF-B37E-FA486C21357D}"/>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8" name="页脚占位符 7">
            <a:extLst>
              <a:ext uri="{FF2B5EF4-FFF2-40B4-BE49-F238E27FC236}">
                <a16:creationId xmlns:a16="http://schemas.microsoft.com/office/drawing/2014/main" id="{6B24025E-18C9-4530-947A-C2CCFA68109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BE81703-20A8-4367-85C4-F8EB414277B5}"/>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2609116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A0ADB-E73E-48CA-B894-03897304158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9A04E0-FB8D-42F8-B60B-4740AE9F6FCE}"/>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4" name="页脚占位符 3">
            <a:extLst>
              <a:ext uri="{FF2B5EF4-FFF2-40B4-BE49-F238E27FC236}">
                <a16:creationId xmlns:a16="http://schemas.microsoft.com/office/drawing/2014/main" id="{B5F55BB3-6FAD-417D-A7C5-C8C02C1BF5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F84C40-DD03-4EC1-86F8-324EE9CDC6FB}"/>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2756293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721050-23A3-4228-93C9-12BCBCE5CD45}"/>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3" name="页脚占位符 2">
            <a:extLst>
              <a:ext uri="{FF2B5EF4-FFF2-40B4-BE49-F238E27FC236}">
                <a16:creationId xmlns:a16="http://schemas.microsoft.com/office/drawing/2014/main" id="{BE3B770A-1844-48FD-B908-5F3E6C5214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CE2424-23F3-487F-B52E-53502F7E84A0}"/>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40871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455C4-F785-4D5D-AA17-A0F073F77E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DD720AD-7D09-437B-B3E9-58E64A0A9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5D5419-BDFE-4488-AC5C-A3F57684E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254BC9-257E-4CCB-82D5-4E75300A06C6}"/>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6" name="页脚占位符 5">
            <a:extLst>
              <a:ext uri="{FF2B5EF4-FFF2-40B4-BE49-F238E27FC236}">
                <a16:creationId xmlns:a16="http://schemas.microsoft.com/office/drawing/2014/main" id="{CE62CCFC-7B4E-4296-8C92-F4217E54D1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1FEE5C-A7D9-4E59-991D-06333079C1E8}"/>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3729368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E7928-5FD0-483C-9309-1C4F28491B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37BBD-8888-420D-89F3-3441700AF9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5AD9C5-99A4-4EBB-9B64-2DD01E122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B00D02-3E9A-41DC-B92E-67CA2B4EB463}"/>
              </a:ext>
            </a:extLst>
          </p:cNvPr>
          <p:cNvSpPr>
            <a:spLocks noGrp="1"/>
          </p:cNvSpPr>
          <p:nvPr>
            <p:ph type="dt" sz="half" idx="10"/>
          </p:nvPr>
        </p:nvSpPr>
        <p:spPr/>
        <p:txBody>
          <a:bodyPr/>
          <a:lstStyle/>
          <a:p>
            <a:fld id="{DDC5FC0F-E3DA-4ACE-ABAF-7B8B9B1BF0D4}" type="datetimeFigureOut">
              <a:rPr lang="zh-CN" altLang="en-US" smtClean="0"/>
              <a:t>2023/12/6</a:t>
            </a:fld>
            <a:endParaRPr lang="zh-CN" altLang="en-US"/>
          </a:p>
        </p:txBody>
      </p:sp>
      <p:sp>
        <p:nvSpPr>
          <p:cNvPr id="6" name="页脚占位符 5">
            <a:extLst>
              <a:ext uri="{FF2B5EF4-FFF2-40B4-BE49-F238E27FC236}">
                <a16:creationId xmlns:a16="http://schemas.microsoft.com/office/drawing/2014/main" id="{C7F0AFF7-78F9-4E33-8F9B-779000B3A0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E34DD7-E867-4019-B0E6-2F847D785CF1}"/>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3209678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B1B141-6185-4DBF-8DA4-853C60F21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3A3BB7-BAF2-4D33-8772-0883355D9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FF3A5B-5A43-465E-AA01-CE50F629B3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5FC0F-E3DA-4ACE-ABAF-7B8B9B1BF0D4}" type="datetimeFigureOut">
              <a:rPr lang="zh-CN" altLang="en-US" smtClean="0"/>
              <a:t>2023/12/6</a:t>
            </a:fld>
            <a:endParaRPr lang="zh-CN" altLang="en-US"/>
          </a:p>
        </p:txBody>
      </p:sp>
      <p:sp>
        <p:nvSpPr>
          <p:cNvPr id="5" name="页脚占位符 4">
            <a:extLst>
              <a:ext uri="{FF2B5EF4-FFF2-40B4-BE49-F238E27FC236}">
                <a16:creationId xmlns:a16="http://schemas.microsoft.com/office/drawing/2014/main" id="{734E4A6F-415D-43AC-B2A6-931A15FBD0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CBA424-1230-4ACE-9225-5EC7798CF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0B0B8-617C-4B3E-B6ED-55383C15EE86}" type="slidenum">
              <a:rPr lang="zh-CN" altLang="en-US" smtClean="0"/>
              <a:t>‹#›</a:t>
            </a:fld>
            <a:endParaRPr lang="zh-CN" altLang="en-US"/>
          </a:p>
        </p:txBody>
      </p:sp>
      <p:grpSp>
        <p:nvGrpSpPr>
          <p:cNvPr id="7" name="组合 6">
            <a:extLst>
              <a:ext uri="{FF2B5EF4-FFF2-40B4-BE49-F238E27FC236}">
                <a16:creationId xmlns:a16="http://schemas.microsoft.com/office/drawing/2014/main" id="{53CE108B-FB02-4119-A389-082CB88382E4}"/>
              </a:ext>
            </a:extLst>
          </p:cNvPr>
          <p:cNvGrpSpPr>
            <a:grpSpLocks noChangeAspect="1"/>
          </p:cNvGrpSpPr>
          <p:nvPr userDrawn="1"/>
        </p:nvGrpSpPr>
        <p:grpSpPr>
          <a:xfrm>
            <a:off x="11065497" y="58871"/>
            <a:ext cx="1065468" cy="900000"/>
            <a:chOff x="2992437" y="0"/>
            <a:chExt cx="2543175" cy="2148217"/>
          </a:xfrm>
          <a:solidFill>
            <a:schemeClr val="accent1"/>
          </a:solidFill>
        </p:grpSpPr>
        <p:grpSp>
          <p:nvGrpSpPr>
            <p:cNvPr id="8" name="组合 7">
              <a:extLst>
                <a:ext uri="{FF2B5EF4-FFF2-40B4-BE49-F238E27FC236}">
                  <a16:creationId xmlns:a16="http://schemas.microsoft.com/office/drawing/2014/main" id="{8BA414AF-B7D7-4D4A-AA52-213F0F56EFC6}"/>
                </a:ext>
              </a:extLst>
            </p:cNvPr>
            <p:cNvGrpSpPr/>
            <p:nvPr/>
          </p:nvGrpSpPr>
          <p:grpSpPr>
            <a:xfrm>
              <a:off x="2992437" y="1183017"/>
              <a:ext cx="2543175" cy="965200"/>
              <a:chOff x="3297238" y="2879725"/>
              <a:chExt cx="2543175" cy="965200"/>
            </a:xfrm>
            <a:grpFill/>
          </p:grpSpPr>
          <p:sp>
            <p:nvSpPr>
              <p:cNvPr id="20" name="Freeform 5">
                <a:extLst>
                  <a:ext uri="{FF2B5EF4-FFF2-40B4-BE49-F238E27FC236}">
                    <a16:creationId xmlns:a16="http://schemas.microsoft.com/office/drawing/2014/main" id="{C4BDEBB6-D616-4A5F-990D-32D6635F86AE}"/>
                  </a:ext>
                </a:extLst>
              </p:cNvPr>
              <p:cNvSpPr>
                <a:spLocks/>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1" name="Freeform 6">
                <a:extLst>
                  <a:ext uri="{FF2B5EF4-FFF2-40B4-BE49-F238E27FC236}">
                    <a16:creationId xmlns:a16="http://schemas.microsoft.com/office/drawing/2014/main" id="{7B49EA26-8E0F-4FE1-A7BB-AC7AA15E0053}"/>
                  </a:ext>
                </a:extLst>
              </p:cNvPr>
              <p:cNvSpPr>
                <a:spLocks/>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2" name="Freeform 7">
                <a:extLst>
                  <a:ext uri="{FF2B5EF4-FFF2-40B4-BE49-F238E27FC236}">
                    <a16:creationId xmlns:a16="http://schemas.microsoft.com/office/drawing/2014/main" id="{92D95D8F-8560-4F10-99EF-18A899BC374B}"/>
                  </a:ext>
                </a:extLst>
              </p:cNvPr>
              <p:cNvSpPr>
                <a:spLocks/>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3" name="Freeform 8">
                <a:extLst>
                  <a:ext uri="{FF2B5EF4-FFF2-40B4-BE49-F238E27FC236}">
                    <a16:creationId xmlns:a16="http://schemas.microsoft.com/office/drawing/2014/main" id="{CA10BAF8-9A2F-41CA-BEAB-323E8A8B6AB6}"/>
                  </a:ext>
                </a:extLst>
              </p:cNvPr>
              <p:cNvSpPr>
                <a:spLocks/>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4" name="Freeform 9">
                <a:extLst>
                  <a:ext uri="{FF2B5EF4-FFF2-40B4-BE49-F238E27FC236}">
                    <a16:creationId xmlns:a16="http://schemas.microsoft.com/office/drawing/2014/main" id="{D4AB73E9-4319-4CFA-8D30-DEE87EEA9689}"/>
                  </a:ext>
                </a:extLst>
              </p:cNvPr>
              <p:cNvSpPr>
                <a:spLocks/>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5" name="Freeform 10">
                <a:extLst>
                  <a:ext uri="{FF2B5EF4-FFF2-40B4-BE49-F238E27FC236}">
                    <a16:creationId xmlns:a16="http://schemas.microsoft.com/office/drawing/2014/main" id="{60B2148C-1895-4A6B-8BD9-4E031B7F5CCB}"/>
                  </a:ext>
                </a:extLst>
              </p:cNvPr>
              <p:cNvSpPr>
                <a:spLocks/>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6" name="Freeform 11">
                <a:extLst>
                  <a:ext uri="{FF2B5EF4-FFF2-40B4-BE49-F238E27FC236}">
                    <a16:creationId xmlns:a16="http://schemas.microsoft.com/office/drawing/2014/main" id="{F75EB945-3517-4BE0-982F-FA06624DB5A5}"/>
                  </a:ext>
                </a:extLst>
              </p:cNvPr>
              <p:cNvSpPr>
                <a:spLocks/>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7" name="Freeform 12">
                <a:extLst>
                  <a:ext uri="{FF2B5EF4-FFF2-40B4-BE49-F238E27FC236}">
                    <a16:creationId xmlns:a16="http://schemas.microsoft.com/office/drawing/2014/main" id="{A0AC47D0-FE8C-4C4D-A16E-2227827A9921}"/>
                  </a:ext>
                </a:extLst>
              </p:cNvPr>
              <p:cNvSpPr>
                <a:spLocks/>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8" name="Freeform 13">
                <a:extLst>
                  <a:ext uri="{FF2B5EF4-FFF2-40B4-BE49-F238E27FC236}">
                    <a16:creationId xmlns:a16="http://schemas.microsoft.com/office/drawing/2014/main" id="{46ABDEFD-CC08-4A19-A4DA-99ACEC54A52D}"/>
                  </a:ext>
                </a:extLst>
              </p:cNvPr>
              <p:cNvSpPr>
                <a:spLocks/>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9" name="Freeform 14">
                <a:extLst>
                  <a:ext uri="{FF2B5EF4-FFF2-40B4-BE49-F238E27FC236}">
                    <a16:creationId xmlns:a16="http://schemas.microsoft.com/office/drawing/2014/main" id="{EE3B9012-390B-46DA-8B53-E357364535E7}"/>
                  </a:ext>
                </a:extLst>
              </p:cNvPr>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grpSp>
          <p:nvGrpSpPr>
            <p:cNvPr id="9" name="组合 8">
              <a:extLst>
                <a:ext uri="{FF2B5EF4-FFF2-40B4-BE49-F238E27FC236}">
                  <a16:creationId xmlns:a16="http://schemas.microsoft.com/office/drawing/2014/main" id="{5787E554-EBB9-4F94-83F2-176499735A47}"/>
                </a:ext>
              </a:extLst>
            </p:cNvPr>
            <p:cNvGrpSpPr/>
            <p:nvPr/>
          </p:nvGrpSpPr>
          <p:grpSpPr>
            <a:xfrm>
              <a:off x="3763962" y="0"/>
              <a:ext cx="1069105" cy="1067923"/>
              <a:chOff x="3851276" y="1292225"/>
              <a:chExt cx="1435100" cy="1433513"/>
            </a:xfrm>
            <a:grpFill/>
          </p:grpSpPr>
          <p:sp>
            <p:nvSpPr>
              <p:cNvPr id="10" name="Freeform 15">
                <a:extLst>
                  <a:ext uri="{FF2B5EF4-FFF2-40B4-BE49-F238E27FC236}">
                    <a16:creationId xmlns:a16="http://schemas.microsoft.com/office/drawing/2014/main" id="{7DC60FC0-B380-41A1-9726-461C3500B495}"/>
                  </a:ext>
                </a:extLst>
              </p:cNvPr>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1" name="Freeform 16">
                <a:extLst>
                  <a:ext uri="{FF2B5EF4-FFF2-40B4-BE49-F238E27FC236}">
                    <a16:creationId xmlns:a16="http://schemas.microsoft.com/office/drawing/2014/main" id="{CC59790F-718D-4F4C-829A-F73D0695E03D}"/>
                  </a:ext>
                </a:extLst>
              </p:cNvPr>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2" name="Freeform 17">
                <a:extLst>
                  <a:ext uri="{FF2B5EF4-FFF2-40B4-BE49-F238E27FC236}">
                    <a16:creationId xmlns:a16="http://schemas.microsoft.com/office/drawing/2014/main" id="{6F9C92E0-90C4-4A02-B796-698C1E5F8AB9}"/>
                  </a:ext>
                </a:extLst>
              </p:cNvPr>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3" name="Freeform 18">
                <a:extLst>
                  <a:ext uri="{FF2B5EF4-FFF2-40B4-BE49-F238E27FC236}">
                    <a16:creationId xmlns:a16="http://schemas.microsoft.com/office/drawing/2014/main" id="{CBA95B0A-0A2E-4432-80FD-6B835F7EA185}"/>
                  </a:ext>
                </a:extLst>
              </p:cNvPr>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4" name="Freeform 19">
                <a:extLst>
                  <a:ext uri="{FF2B5EF4-FFF2-40B4-BE49-F238E27FC236}">
                    <a16:creationId xmlns:a16="http://schemas.microsoft.com/office/drawing/2014/main" id="{EF3162EC-4400-48E6-BDA4-EF176E0E5C1B}"/>
                  </a:ext>
                </a:extLst>
              </p:cNvPr>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5" name="Freeform 20">
                <a:extLst>
                  <a:ext uri="{FF2B5EF4-FFF2-40B4-BE49-F238E27FC236}">
                    <a16:creationId xmlns:a16="http://schemas.microsoft.com/office/drawing/2014/main" id="{C3A1E7F8-837B-4B40-9EA1-DB402D87EA1C}"/>
                  </a:ext>
                </a:extLst>
              </p:cNvPr>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6" name="Freeform 21">
                <a:extLst>
                  <a:ext uri="{FF2B5EF4-FFF2-40B4-BE49-F238E27FC236}">
                    <a16:creationId xmlns:a16="http://schemas.microsoft.com/office/drawing/2014/main" id="{1BE02E8A-AA1C-4C39-A09D-43A8F872241F}"/>
                  </a:ext>
                </a:extLst>
              </p:cNvPr>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7" name="Freeform 22">
                <a:extLst>
                  <a:ext uri="{FF2B5EF4-FFF2-40B4-BE49-F238E27FC236}">
                    <a16:creationId xmlns:a16="http://schemas.microsoft.com/office/drawing/2014/main" id="{196210A3-5CBC-45FA-AC77-F3F461315357}"/>
                  </a:ext>
                </a:extLst>
              </p:cNvPr>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8" name="Freeform 23">
                <a:extLst>
                  <a:ext uri="{FF2B5EF4-FFF2-40B4-BE49-F238E27FC236}">
                    <a16:creationId xmlns:a16="http://schemas.microsoft.com/office/drawing/2014/main" id="{9E6B466E-7D79-4546-A0A2-33F5F92FC814}"/>
                  </a:ext>
                </a:extLst>
              </p:cNvPr>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9" name="Freeform 24">
                <a:extLst>
                  <a:ext uri="{FF2B5EF4-FFF2-40B4-BE49-F238E27FC236}">
                    <a16:creationId xmlns:a16="http://schemas.microsoft.com/office/drawing/2014/main" id="{F75484A9-20C2-4B39-898A-2E2B1EE84033}"/>
                  </a:ext>
                </a:extLst>
              </p:cNvPr>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grpSp>
    </p:spTree>
    <p:extLst>
      <p:ext uri="{BB962C8B-B14F-4D97-AF65-F5344CB8AC3E}">
        <p14:creationId xmlns:p14="http://schemas.microsoft.com/office/powerpoint/2010/main" val="2431793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11.png"/><Relationship Id="rId26" Type="http://schemas.openxmlformats.org/officeDocument/2006/relationships/image" Target="../media/image6.png"/><Relationship Id="rId21" Type="http://schemas.openxmlformats.org/officeDocument/2006/relationships/image" Target="../media/image14.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90.png"/><Relationship Id="rId20" Type="http://schemas.openxmlformats.org/officeDocument/2006/relationships/image" Target="../media/image13.png"/><Relationship Id="rId1" Type="http://schemas.openxmlformats.org/officeDocument/2006/relationships/tags" Target="../tags/tag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17.png"/><Relationship Id="rId5" Type="http://schemas.openxmlformats.org/officeDocument/2006/relationships/image" Target="../media/image88.png"/><Relationship Id="rId15" Type="http://schemas.openxmlformats.org/officeDocument/2006/relationships/image" Target="../media/image23.png"/><Relationship Id="rId23" Type="http://schemas.openxmlformats.org/officeDocument/2006/relationships/image" Target="../media/image16.png"/><Relationship Id="rId10" Type="http://schemas.openxmlformats.org/officeDocument/2006/relationships/image" Target="../media/image22.png"/><Relationship Id="rId19" Type="http://schemas.openxmlformats.org/officeDocument/2006/relationships/image" Target="../media/image1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Colors" Target="../diagrams/colors1.xml"/><Relationship Id="rId11" Type="http://schemas.openxmlformats.org/officeDocument/2006/relationships/image" Target="../media/image38.jpg"/><Relationship Id="rId5" Type="http://schemas.openxmlformats.org/officeDocument/2006/relationships/diagramQuickStyle" Target="../diagrams/quickStyle1.xml"/><Relationship Id="rId10" Type="http://schemas.openxmlformats.org/officeDocument/2006/relationships/image" Target="../media/image37.jpg"/><Relationship Id="rId4" Type="http://schemas.openxmlformats.org/officeDocument/2006/relationships/diagramLayout" Target="../diagrams/layout1.xml"/><Relationship Id="rId9"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image" Target="../media/image49.png"/><Relationship Id="rId21" Type="http://schemas.openxmlformats.org/officeDocument/2006/relationships/image" Target="../media/image72.png"/><Relationship Id="rId34" Type="http://schemas.openxmlformats.org/officeDocument/2006/relationships/image" Target="../media/image83.png"/><Relationship Id="rId25" Type="http://schemas.openxmlformats.org/officeDocument/2006/relationships/image" Target="../media/image76.png"/><Relationship Id="rId33" Type="http://schemas.openxmlformats.org/officeDocument/2006/relationships/image" Target="../media/image82.png"/><Relationship Id="rId38" Type="http://schemas.openxmlformats.org/officeDocument/2006/relationships/image" Target="../media/image87.png"/><Relationship Id="rId29" Type="http://schemas.openxmlformats.org/officeDocument/2006/relationships/image" Target="../media/image78.png"/><Relationship Id="rId1" Type="http://schemas.openxmlformats.org/officeDocument/2006/relationships/slideLayout" Target="../slideLayouts/slideLayout2.xml"/><Relationship Id="rId24" Type="http://schemas.openxmlformats.org/officeDocument/2006/relationships/image" Target="../media/image75.png"/><Relationship Id="rId32" Type="http://schemas.openxmlformats.org/officeDocument/2006/relationships/image" Target="../media/image81.png"/><Relationship Id="rId37" Type="http://schemas.openxmlformats.org/officeDocument/2006/relationships/image" Target="../media/image86.png"/><Relationship Id="rId23" Type="http://schemas.openxmlformats.org/officeDocument/2006/relationships/image" Target="../media/image74.png"/><Relationship Id="rId28" Type="http://schemas.openxmlformats.org/officeDocument/2006/relationships/image" Target="../media/image52.png"/><Relationship Id="rId36" Type="http://schemas.openxmlformats.org/officeDocument/2006/relationships/image" Target="../media/image85.png"/><Relationship Id="rId31" Type="http://schemas.openxmlformats.org/officeDocument/2006/relationships/image" Target="../media/image80.png"/><Relationship Id="rId4" Type="http://schemas.openxmlformats.org/officeDocument/2006/relationships/image" Target="../media/image280.png"/><Relationship Id="rId22" Type="http://schemas.openxmlformats.org/officeDocument/2006/relationships/image" Target="../media/image73.png"/><Relationship Id="rId27" Type="http://schemas.openxmlformats.org/officeDocument/2006/relationships/image" Target="../media/image77.png"/><Relationship Id="rId30" Type="http://schemas.openxmlformats.org/officeDocument/2006/relationships/image" Target="../media/image79.png"/><Relationship Id="rId35" Type="http://schemas.openxmlformats.org/officeDocument/2006/relationships/image" Target="../media/image84.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7" Type="http://schemas.openxmlformats.org/officeDocument/2006/relationships/image" Target="../media/image331.png"/><Relationship Id="rId12" Type="http://schemas.openxmlformats.org/officeDocument/2006/relationships/image" Target="../media/image38.png"/><Relationship Id="rId17" Type="http://schemas.openxmlformats.org/officeDocument/2006/relationships/image" Target="../media/image43.png"/><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1.png"/><Relationship Id="rId11" Type="http://schemas.openxmlformats.org/officeDocument/2006/relationships/image" Target="../media/image37.png"/><Relationship Id="rId5" Type="http://schemas.openxmlformats.org/officeDocument/2006/relationships/image" Target="../media/image31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30.png"/><Relationship Id="rId9" Type="http://schemas.openxmlformats.org/officeDocument/2006/relationships/image" Target="../media/image35.png"/><Relationship Id="rId1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jpeg"/><Relationship Id="rId7" Type="http://schemas.openxmlformats.org/officeDocument/2006/relationships/hyperlink" Target="https://tc.talentedsoft.com:58120/speech_stream_recognition"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item.jd.com/13785236.html"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ADE73-4CFC-49CA-9624-2D66CAD498AD}"/>
              </a:ext>
            </a:extLst>
          </p:cNvPr>
          <p:cNvSpPr>
            <a:spLocks noGrp="1"/>
          </p:cNvSpPr>
          <p:nvPr>
            <p:ph type="ctrTitle"/>
          </p:nvPr>
        </p:nvSpPr>
        <p:spPr/>
        <p:txBody>
          <a:bodyPr/>
          <a:lstStyle/>
          <a:p>
            <a:r>
              <a:rPr lang="zh-CN" altLang="en-US" b="1" dirty="0"/>
              <a:t>第</a:t>
            </a:r>
            <a:r>
              <a:rPr lang="en-US" altLang="zh-CN" b="1" dirty="0"/>
              <a:t>1</a:t>
            </a:r>
            <a:r>
              <a:rPr lang="zh-CN" altLang="en-US" b="1" dirty="0"/>
              <a:t>章 语音识别概论</a:t>
            </a:r>
          </a:p>
        </p:txBody>
      </p:sp>
      <p:sp>
        <p:nvSpPr>
          <p:cNvPr id="3" name="副标题 2">
            <a:extLst>
              <a:ext uri="{FF2B5EF4-FFF2-40B4-BE49-F238E27FC236}">
                <a16:creationId xmlns:a16="http://schemas.microsoft.com/office/drawing/2014/main" id="{3F2F8F2E-C45C-403B-93F1-BE3FCAD7C92B}"/>
              </a:ext>
            </a:extLst>
          </p:cNvPr>
          <p:cNvSpPr>
            <a:spLocks noGrp="1"/>
          </p:cNvSpPr>
          <p:nvPr>
            <p:ph type="subTitle" idx="1"/>
          </p:nvPr>
        </p:nvSpPr>
        <p:spPr>
          <a:xfrm>
            <a:off x="1524000" y="3602038"/>
            <a:ext cx="9144000" cy="1997776"/>
          </a:xfrm>
        </p:spPr>
        <p:txBody>
          <a:bodyPr>
            <a:normAutofit/>
          </a:bodyPr>
          <a:lstStyle/>
          <a:p>
            <a:endParaRPr lang="en-US" altLang="zh-CN" dirty="0"/>
          </a:p>
          <a:p>
            <a:r>
              <a:rPr lang="zh-CN" altLang="en-US" dirty="0"/>
              <a:t>洪青阳</a:t>
            </a:r>
            <a:endParaRPr lang="en-US" altLang="zh-CN" dirty="0"/>
          </a:p>
          <a:p>
            <a:r>
              <a:rPr lang="zh-CN" altLang="en-US" dirty="0"/>
              <a:t>厦门大学信息学院</a:t>
            </a:r>
            <a:endParaRPr lang="en-US" altLang="zh-CN" dirty="0"/>
          </a:p>
          <a:p>
            <a:r>
              <a:rPr lang="en-US" altLang="zh-CN" sz="2000" dirty="0"/>
              <a:t>qyhong@xmu.edu.cn</a:t>
            </a:r>
            <a:endParaRPr lang="zh-CN" altLang="en-US" sz="2000" dirty="0"/>
          </a:p>
        </p:txBody>
      </p:sp>
    </p:spTree>
    <p:extLst>
      <p:ext uri="{BB962C8B-B14F-4D97-AF65-F5344CB8AC3E}">
        <p14:creationId xmlns:p14="http://schemas.microsoft.com/office/powerpoint/2010/main" val="3521000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80856-9C91-4B13-813F-9BDCC597C151}"/>
              </a:ext>
            </a:extLst>
          </p:cNvPr>
          <p:cNvSpPr>
            <a:spLocks noGrp="1"/>
          </p:cNvSpPr>
          <p:nvPr>
            <p:ph type="title"/>
          </p:nvPr>
        </p:nvSpPr>
        <p:spPr/>
        <p:txBody>
          <a:bodyPr/>
          <a:lstStyle/>
          <a:p>
            <a:r>
              <a:rPr lang="en-US" altLang="zh-CN" dirty="0"/>
              <a:t>1.2 </a:t>
            </a:r>
            <a:r>
              <a:rPr lang="zh-CN" altLang="en-US" dirty="0"/>
              <a:t>语音识别过程</a:t>
            </a:r>
          </a:p>
        </p:txBody>
      </p:sp>
      <mc:AlternateContent xmlns:mc="http://schemas.openxmlformats.org/markup-compatibility/2006" xmlns:a14="http://schemas.microsoft.com/office/drawing/2010/main">
        <mc:Choice Requires="a14">
          <p:sp>
            <p:nvSpPr>
              <p:cNvPr id="278" name="文本框 277">
                <a:extLst>
                  <a:ext uri="{FF2B5EF4-FFF2-40B4-BE49-F238E27FC236}">
                    <a16:creationId xmlns:a16="http://schemas.microsoft.com/office/drawing/2014/main" id="{41D240D8-8700-4098-93C6-3979EBB37E30}"/>
                  </a:ext>
                </a:extLst>
              </p:cNvPr>
              <p:cNvSpPr txBox="1"/>
              <p:nvPr/>
            </p:nvSpPr>
            <p:spPr>
              <a:xfrm>
                <a:off x="3108367" y="5227095"/>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𝑜</m:t>
                          </m:r>
                        </m:e>
                        <m:sub>
                          <m:r>
                            <a:rPr lang="en-US" altLang="zh-CN" sz="1400" i="1">
                              <a:latin typeface="Cambria Math"/>
                            </a:rPr>
                            <m:t>1</m:t>
                          </m:r>
                        </m:sub>
                      </m:sSub>
                    </m:oMath>
                  </m:oMathPara>
                </a14:m>
                <a:endParaRPr lang="zh-CN" altLang="en-US" sz="1400" dirty="0"/>
              </a:p>
            </p:txBody>
          </p:sp>
        </mc:Choice>
        <mc:Fallback xmlns="">
          <p:sp>
            <p:nvSpPr>
              <p:cNvPr id="278" name="文本框 277">
                <a:extLst>
                  <a:ext uri="{FF2B5EF4-FFF2-40B4-BE49-F238E27FC236}">
                    <a16:creationId xmlns:a16="http://schemas.microsoft.com/office/drawing/2014/main" id="{41D240D8-8700-4098-93C6-3979EBB37E30}"/>
                  </a:ext>
                </a:extLst>
              </p:cNvPr>
              <p:cNvSpPr txBox="1">
                <a:spLocks noRot="1" noChangeAspect="1" noMove="1" noResize="1" noEditPoints="1" noAdjustHandles="1" noChangeArrowheads="1" noChangeShapeType="1" noTextEdit="1"/>
              </p:cNvSpPr>
              <p:nvPr/>
            </p:nvSpPr>
            <p:spPr>
              <a:xfrm>
                <a:off x="3108367" y="5227095"/>
                <a:ext cx="255377" cy="307777"/>
              </a:xfrm>
              <a:prstGeom prst="rect">
                <a:avLst/>
              </a:prstGeom>
              <a:blipFill>
                <a:blip r:embed="rId5"/>
                <a:stretch>
                  <a:fillRect r="-11905"/>
                </a:stretch>
              </a:blipFill>
            </p:spPr>
            <p:txBody>
              <a:bodyPr/>
              <a:lstStyle/>
              <a:p>
                <a:r>
                  <a:rPr lang="zh-CN" altLang="en-US">
                    <a:noFill/>
                  </a:rPr>
                  <a:t> </a:t>
                </a:r>
              </a:p>
            </p:txBody>
          </p:sp>
        </mc:Fallback>
      </mc:AlternateContent>
      <p:cxnSp>
        <p:nvCxnSpPr>
          <p:cNvPr id="280" name="直接箭头连接符 279">
            <a:extLst>
              <a:ext uri="{FF2B5EF4-FFF2-40B4-BE49-F238E27FC236}">
                <a16:creationId xmlns:a16="http://schemas.microsoft.com/office/drawing/2014/main" id="{7F9CE218-8AAB-43E4-8453-EEBB7E549484}"/>
              </a:ext>
            </a:extLst>
          </p:cNvPr>
          <p:cNvCxnSpPr>
            <a:cxnSpLocks/>
            <a:stCxn id="296" idx="2"/>
            <a:endCxn id="292" idx="0"/>
          </p:cNvCxnSpPr>
          <p:nvPr/>
        </p:nvCxnSpPr>
        <p:spPr>
          <a:xfrm flipH="1">
            <a:off x="4170580" y="2394287"/>
            <a:ext cx="544749" cy="717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直接箭头连接符 280">
            <a:extLst>
              <a:ext uri="{FF2B5EF4-FFF2-40B4-BE49-F238E27FC236}">
                <a16:creationId xmlns:a16="http://schemas.microsoft.com/office/drawing/2014/main" id="{19FFFCEC-068A-483C-A5A3-3EE6F909A344}"/>
              </a:ext>
            </a:extLst>
          </p:cNvPr>
          <p:cNvCxnSpPr>
            <a:cxnSpLocks/>
            <a:stCxn id="296" idx="2"/>
            <a:endCxn id="293" idx="0"/>
          </p:cNvCxnSpPr>
          <p:nvPr/>
        </p:nvCxnSpPr>
        <p:spPr>
          <a:xfrm flipH="1">
            <a:off x="4449951" y="2394287"/>
            <a:ext cx="265378" cy="721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直接箭头连接符 281">
            <a:extLst>
              <a:ext uri="{FF2B5EF4-FFF2-40B4-BE49-F238E27FC236}">
                <a16:creationId xmlns:a16="http://schemas.microsoft.com/office/drawing/2014/main" id="{C62883B7-C45E-4DF5-A2C8-1BAE89ABD50D}"/>
              </a:ext>
            </a:extLst>
          </p:cNvPr>
          <p:cNvCxnSpPr>
            <a:cxnSpLocks/>
            <a:stCxn id="296" idx="2"/>
            <a:endCxn id="294" idx="0"/>
          </p:cNvCxnSpPr>
          <p:nvPr/>
        </p:nvCxnSpPr>
        <p:spPr>
          <a:xfrm>
            <a:off x="4715329" y="2394287"/>
            <a:ext cx="2360" cy="728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直接箭头连接符 282">
            <a:extLst>
              <a:ext uri="{FF2B5EF4-FFF2-40B4-BE49-F238E27FC236}">
                <a16:creationId xmlns:a16="http://schemas.microsoft.com/office/drawing/2014/main" id="{14056439-7E22-4CA6-A3E5-75CAFFCA8C95}"/>
              </a:ext>
            </a:extLst>
          </p:cNvPr>
          <p:cNvCxnSpPr>
            <a:cxnSpLocks/>
            <a:stCxn id="296" idx="2"/>
            <a:endCxn id="295" idx="0"/>
          </p:cNvCxnSpPr>
          <p:nvPr/>
        </p:nvCxnSpPr>
        <p:spPr>
          <a:xfrm>
            <a:off x="4715329" y="2394287"/>
            <a:ext cx="285707" cy="732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直接箭头连接符 283">
            <a:extLst>
              <a:ext uri="{FF2B5EF4-FFF2-40B4-BE49-F238E27FC236}">
                <a16:creationId xmlns:a16="http://schemas.microsoft.com/office/drawing/2014/main" id="{B0C58118-6C69-412C-AFE6-058532A3C199}"/>
              </a:ext>
            </a:extLst>
          </p:cNvPr>
          <p:cNvCxnSpPr>
            <a:cxnSpLocks/>
            <a:stCxn id="297" idx="2"/>
            <a:endCxn id="300" idx="0"/>
          </p:cNvCxnSpPr>
          <p:nvPr/>
        </p:nvCxnSpPr>
        <p:spPr>
          <a:xfrm flipH="1">
            <a:off x="5324686" y="2397878"/>
            <a:ext cx="272627" cy="727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E8AE8AC8-8E13-458D-AB0F-36A7BEF6D5D6}"/>
              </a:ext>
            </a:extLst>
          </p:cNvPr>
          <p:cNvCxnSpPr>
            <a:cxnSpLocks/>
            <a:stCxn id="297" idx="2"/>
            <a:endCxn id="301" idx="0"/>
          </p:cNvCxnSpPr>
          <p:nvPr/>
        </p:nvCxnSpPr>
        <p:spPr>
          <a:xfrm>
            <a:off x="5597313" y="2397878"/>
            <a:ext cx="2768" cy="731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直接箭头连接符 285">
            <a:extLst>
              <a:ext uri="{FF2B5EF4-FFF2-40B4-BE49-F238E27FC236}">
                <a16:creationId xmlns:a16="http://schemas.microsoft.com/office/drawing/2014/main" id="{EB66A929-3A6A-4A5B-8E95-B254CD1C7498}"/>
              </a:ext>
            </a:extLst>
          </p:cNvPr>
          <p:cNvCxnSpPr>
            <a:cxnSpLocks/>
            <a:stCxn id="297" idx="2"/>
            <a:endCxn id="302" idx="0"/>
          </p:cNvCxnSpPr>
          <p:nvPr/>
        </p:nvCxnSpPr>
        <p:spPr>
          <a:xfrm>
            <a:off x="5597313" y="2397878"/>
            <a:ext cx="282434" cy="738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直接箭头连接符 286">
            <a:extLst>
              <a:ext uri="{FF2B5EF4-FFF2-40B4-BE49-F238E27FC236}">
                <a16:creationId xmlns:a16="http://schemas.microsoft.com/office/drawing/2014/main" id="{6A50CC13-9E75-49CF-B242-18D84E67EB95}"/>
              </a:ext>
            </a:extLst>
          </p:cNvPr>
          <p:cNvCxnSpPr>
            <a:cxnSpLocks/>
            <a:stCxn id="297" idx="2"/>
            <a:endCxn id="303" idx="0"/>
          </p:cNvCxnSpPr>
          <p:nvPr/>
        </p:nvCxnSpPr>
        <p:spPr>
          <a:xfrm>
            <a:off x="5597313" y="2397878"/>
            <a:ext cx="553859" cy="742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直接箭头连接符 287">
            <a:extLst>
              <a:ext uri="{FF2B5EF4-FFF2-40B4-BE49-F238E27FC236}">
                <a16:creationId xmlns:a16="http://schemas.microsoft.com/office/drawing/2014/main" id="{DA9E0D81-2F91-4E67-9303-506944689865}"/>
              </a:ext>
            </a:extLst>
          </p:cNvPr>
          <p:cNvCxnSpPr>
            <a:cxnSpLocks/>
            <a:stCxn id="298" idx="2"/>
            <a:endCxn id="304" idx="0"/>
          </p:cNvCxnSpPr>
          <p:nvPr/>
        </p:nvCxnSpPr>
        <p:spPr>
          <a:xfrm>
            <a:off x="6356635" y="2397878"/>
            <a:ext cx="101244" cy="744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9" name="直接箭头连接符 288">
            <a:extLst>
              <a:ext uri="{FF2B5EF4-FFF2-40B4-BE49-F238E27FC236}">
                <a16:creationId xmlns:a16="http://schemas.microsoft.com/office/drawing/2014/main" id="{30727FDC-16BD-4252-81DE-BE5EAA6A6A60}"/>
              </a:ext>
            </a:extLst>
          </p:cNvPr>
          <p:cNvCxnSpPr>
            <a:cxnSpLocks/>
            <a:stCxn id="298" idx="2"/>
            <a:endCxn id="305" idx="0"/>
          </p:cNvCxnSpPr>
          <p:nvPr/>
        </p:nvCxnSpPr>
        <p:spPr>
          <a:xfrm>
            <a:off x="6356635" y="2397878"/>
            <a:ext cx="372669" cy="748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直接箭头连接符 289">
            <a:extLst>
              <a:ext uri="{FF2B5EF4-FFF2-40B4-BE49-F238E27FC236}">
                <a16:creationId xmlns:a16="http://schemas.microsoft.com/office/drawing/2014/main" id="{E2AC09EF-544D-4182-A041-C3073D726671}"/>
              </a:ext>
            </a:extLst>
          </p:cNvPr>
          <p:cNvCxnSpPr>
            <a:cxnSpLocks/>
            <a:stCxn id="299" idx="2"/>
            <a:endCxn id="306" idx="0"/>
          </p:cNvCxnSpPr>
          <p:nvPr/>
        </p:nvCxnSpPr>
        <p:spPr>
          <a:xfrm>
            <a:off x="6963392" y="2398702"/>
            <a:ext cx="76145" cy="749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1" name="直接箭头连接符 290">
            <a:extLst>
              <a:ext uri="{FF2B5EF4-FFF2-40B4-BE49-F238E27FC236}">
                <a16:creationId xmlns:a16="http://schemas.microsoft.com/office/drawing/2014/main" id="{1642715C-8149-426C-A7AA-C195C05DAB78}"/>
              </a:ext>
            </a:extLst>
          </p:cNvPr>
          <p:cNvCxnSpPr>
            <a:cxnSpLocks/>
            <a:stCxn id="299" idx="2"/>
            <a:endCxn id="307" idx="0"/>
          </p:cNvCxnSpPr>
          <p:nvPr/>
        </p:nvCxnSpPr>
        <p:spPr>
          <a:xfrm>
            <a:off x="6963392" y="2398702"/>
            <a:ext cx="347570" cy="753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2" name="矩形 291">
            <a:extLst>
              <a:ext uri="{FF2B5EF4-FFF2-40B4-BE49-F238E27FC236}">
                <a16:creationId xmlns:a16="http://schemas.microsoft.com/office/drawing/2014/main" id="{FAAF2ED3-8411-49A0-A51D-54F373AC9086}"/>
              </a:ext>
            </a:extLst>
          </p:cNvPr>
          <p:cNvSpPr/>
          <p:nvPr/>
        </p:nvSpPr>
        <p:spPr>
          <a:xfrm>
            <a:off x="4062580" y="3111698"/>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j</a:t>
            </a:r>
            <a:endParaRPr lang="zh-CN" altLang="en-US" sz="900" dirty="0">
              <a:solidFill>
                <a:schemeClr val="tx1"/>
              </a:solidFill>
            </a:endParaRPr>
          </a:p>
        </p:txBody>
      </p:sp>
      <p:sp>
        <p:nvSpPr>
          <p:cNvPr id="293" name="矩形 292">
            <a:extLst>
              <a:ext uri="{FF2B5EF4-FFF2-40B4-BE49-F238E27FC236}">
                <a16:creationId xmlns:a16="http://schemas.microsoft.com/office/drawing/2014/main" id="{B9158897-B2CB-4EA7-B2A3-204E057C32D2}"/>
              </a:ext>
            </a:extLst>
          </p:cNvPr>
          <p:cNvSpPr/>
          <p:nvPr/>
        </p:nvSpPr>
        <p:spPr>
          <a:xfrm>
            <a:off x="4341951" y="3115751"/>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in1</a:t>
            </a:r>
            <a:endParaRPr lang="zh-CN" altLang="en-US" sz="900" dirty="0">
              <a:solidFill>
                <a:schemeClr val="tx1"/>
              </a:solidFill>
            </a:endParaRPr>
          </a:p>
        </p:txBody>
      </p:sp>
      <p:sp>
        <p:nvSpPr>
          <p:cNvPr id="294" name="矩形 293">
            <a:extLst>
              <a:ext uri="{FF2B5EF4-FFF2-40B4-BE49-F238E27FC236}">
                <a16:creationId xmlns:a16="http://schemas.microsoft.com/office/drawing/2014/main" id="{BAAD25EA-221B-45F6-8318-8B724506A590}"/>
              </a:ext>
            </a:extLst>
          </p:cNvPr>
          <p:cNvSpPr/>
          <p:nvPr/>
        </p:nvSpPr>
        <p:spPr>
          <a:xfrm>
            <a:off x="4609689" y="3123173"/>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t</a:t>
            </a:r>
            <a:endParaRPr lang="zh-CN" altLang="en-US" sz="900" dirty="0">
              <a:solidFill>
                <a:schemeClr val="tx1"/>
              </a:solidFill>
            </a:endParaRPr>
          </a:p>
        </p:txBody>
      </p:sp>
      <p:sp>
        <p:nvSpPr>
          <p:cNvPr id="295" name="矩形 294">
            <a:extLst>
              <a:ext uri="{FF2B5EF4-FFF2-40B4-BE49-F238E27FC236}">
                <a16:creationId xmlns:a16="http://schemas.microsoft.com/office/drawing/2014/main" id="{DCAAB5CE-A74E-4B26-B9BC-DD28A69FA831}"/>
              </a:ext>
            </a:extLst>
          </p:cNvPr>
          <p:cNvSpPr/>
          <p:nvPr/>
        </p:nvSpPr>
        <p:spPr>
          <a:xfrm>
            <a:off x="4893036" y="3127226"/>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ian1</a:t>
            </a:r>
            <a:endParaRPr lang="zh-CN" altLang="en-US" sz="900" dirty="0">
              <a:solidFill>
                <a:schemeClr val="tx1"/>
              </a:solidFill>
            </a:endParaRPr>
          </a:p>
        </p:txBody>
      </p:sp>
      <p:sp>
        <p:nvSpPr>
          <p:cNvPr id="296" name="矩形 295">
            <a:extLst>
              <a:ext uri="{FF2B5EF4-FFF2-40B4-BE49-F238E27FC236}">
                <a16:creationId xmlns:a16="http://schemas.microsoft.com/office/drawing/2014/main" id="{4CE360A0-ACE0-43C2-A0F9-E99B30AD17E7}"/>
              </a:ext>
            </a:extLst>
          </p:cNvPr>
          <p:cNvSpPr/>
          <p:nvPr/>
        </p:nvSpPr>
        <p:spPr>
          <a:xfrm>
            <a:off x="4457093" y="2178287"/>
            <a:ext cx="516471"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今天</a:t>
            </a:r>
          </a:p>
        </p:txBody>
      </p:sp>
      <p:sp>
        <p:nvSpPr>
          <p:cNvPr id="297" name="矩形 296">
            <a:extLst>
              <a:ext uri="{FF2B5EF4-FFF2-40B4-BE49-F238E27FC236}">
                <a16:creationId xmlns:a16="http://schemas.microsoft.com/office/drawing/2014/main" id="{330CAE1B-B8CC-4F56-8F3F-894CBC12D7AF}"/>
              </a:ext>
            </a:extLst>
          </p:cNvPr>
          <p:cNvSpPr/>
          <p:nvPr/>
        </p:nvSpPr>
        <p:spPr>
          <a:xfrm>
            <a:off x="5339077" y="2181878"/>
            <a:ext cx="516471"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天气</a:t>
            </a:r>
          </a:p>
        </p:txBody>
      </p:sp>
      <p:sp>
        <p:nvSpPr>
          <p:cNvPr id="298" name="矩形 297">
            <a:extLst>
              <a:ext uri="{FF2B5EF4-FFF2-40B4-BE49-F238E27FC236}">
                <a16:creationId xmlns:a16="http://schemas.microsoft.com/office/drawing/2014/main" id="{D2BF894E-53C0-4A8F-8C4E-A37F2529E348}"/>
              </a:ext>
            </a:extLst>
          </p:cNvPr>
          <p:cNvSpPr/>
          <p:nvPr/>
        </p:nvSpPr>
        <p:spPr>
          <a:xfrm>
            <a:off x="6197702" y="2181878"/>
            <a:ext cx="317865"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很</a:t>
            </a:r>
          </a:p>
        </p:txBody>
      </p:sp>
      <p:sp>
        <p:nvSpPr>
          <p:cNvPr id="299" name="矩形 298">
            <a:extLst>
              <a:ext uri="{FF2B5EF4-FFF2-40B4-BE49-F238E27FC236}">
                <a16:creationId xmlns:a16="http://schemas.microsoft.com/office/drawing/2014/main" id="{660D83D5-5E02-4341-9689-1E135822ADFD}"/>
              </a:ext>
            </a:extLst>
          </p:cNvPr>
          <p:cNvSpPr/>
          <p:nvPr/>
        </p:nvSpPr>
        <p:spPr>
          <a:xfrm>
            <a:off x="6804459" y="2182702"/>
            <a:ext cx="317865"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好</a:t>
            </a:r>
          </a:p>
        </p:txBody>
      </p:sp>
      <p:sp>
        <p:nvSpPr>
          <p:cNvPr id="300" name="矩形 299">
            <a:extLst>
              <a:ext uri="{FF2B5EF4-FFF2-40B4-BE49-F238E27FC236}">
                <a16:creationId xmlns:a16="http://schemas.microsoft.com/office/drawing/2014/main" id="{780D6962-FF80-43EE-B802-E27137F5B66F}"/>
              </a:ext>
            </a:extLst>
          </p:cNvPr>
          <p:cNvSpPr/>
          <p:nvPr/>
        </p:nvSpPr>
        <p:spPr>
          <a:xfrm>
            <a:off x="5216686" y="3125094"/>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t</a:t>
            </a:r>
            <a:endParaRPr lang="zh-CN" altLang="en-US" sz="900" dirty="0">
              <a:solidFill>
                <a:schemeClr val="tx1"/>
              </a:solidFill>
            </a:endParaRPr>
          </a:p>
        </p:txBody>
      </p:sp>
      <p:sp>
        <p:nvSpPr>
          <p:cNvPr id="301" name="矩形 300">
            <a:extLst>
              <a:ext uri="{FF2B5EF4-FFF2-40B4-BE49-F238E27FC236}">
                <a16:creationId xmlns:a16="http://schemas.microsoft.com/office/drawing/2014/main" id="{EFBE6083-2232-494F-B034-14C042C07DDF}"/>
              </a:ext>
            </a:extLst>
          </p:cNvPr>
          <p:cNvSpPr/>
          <p:nvPr/>
        </p:nvSpPr>
        <p:spPr>
          <a:xfrm>
            <a:off x="5492081" y="3129147"/>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ian1</a:t>
            </a:r>
            <a:endParaRPr lang="zh-CN" altLang="en-US" sz="900" dirty="0">
              <a:solidFill>
                <a:schemeClr val="tx1"/>
              </a:solidFill>
            </a:endParaRPr>
          </a:p>
        </p:txBody>
      </p:sp>
      <p:sp>
        <p:nvSpPr>
          <p:cNvPr id="302" name="矩形 301">
            <a:extLst>
              <a:ext uri="{FF2B5EF4-FFF2-40B4-BE49-F238E27FC236}">
                <a16:creationId xmlns:a16="http://schemas.microsoft.com/office/drawing/2014/main" id="{FAA8712B-96A9-46DD-95FF-A2F5C8E0412B}"/>
              </a:ext>
            </a:extLst>
          </p:cNvPr>
          <p:cNvSpPr/>
          <p:nvPr/>
        </p:nvSpPr>
        <p:spPr>
          <a:xfrm>
            <a:off x="5771747" y="3136569"/>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q</a:t>
            </a:r>
            <a:endParaRPr lang="zh-CN" altLang="en-US" sz="900" dirty="0">
              <a:solidFill>
                <a:schemeClr val="tx1"/>
              </a:solidFill>
            </a:endParaRPr>
          </a:p>
        </p:txBody>
      </p:sp>
      <p:sp>
        <p:nvSpPr>
          <p:cNvPr id="303" name="矩形 302">
            <a:extLst>
              <a:ext uri="{FF2B5EF4-FFF2-40B4-BE49-F238E27FC236}">
                <a16:creationId xmlns:a16="http://schemas.microsoft.com/office/drawing/2014/main" id="{B8C76224-C05E-44BB-B265-1038AFF78FC5}"/>
              </a:ext>
            </a:extLst>
          </p:cNvPr>
          <p:cNvSpPr/>
          <p:nvPr/>
        </p:nvSpPr>
        <p:spPr>
          <a:xfrm>
            <a:off x="6043172" y="3140622"/>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i1</a:t>
            </a:r>
            <a:endParaRPr lang="zh-CN" altLang="en-US" sz="900" dirty="0">
              <a:solidFill>
                <a:schemeClr val="tx1"/>
              </a:solidFill>
            </a:endParaRPr>
          </a:p>
        </p:txBody>
      </p:sp>
      <p:sp>
        <p:nvSpPr>
          <p:cNvPr id="304" name="矩形 303">
            <a:extLst>
              <a:ext uri="{FF2B5EF4-FFF2-40B4-BE49-F238E27FC236}">
                <a16:creationId xmlns:a16="http://schemas.microsoft.com/office/drawing/2014/main" id="{B2B442E5-A2F8-4894-A35E-49DC41CA0EF8}"/>
              </a:ext>
            </a:extLst>
          </p:cNvPr>
          <p:cNvSpPr/>
          <p:nvPr/>
        </p:nvSpPr>
        <p:spPr>
          <a:xfrm>
            <a:off x="6349879" y="3142307"/>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h</a:t>
            </a:r>
            <a:endParaRPr lang="zh-CN" altLang="en-US" sz="900" dirty="0">
              <a:solidFill>
                <a:schemeClr val="tx1"/>
              </a:solidFill>
            </a:endParaRPr>
          </a:p>
        </p:txBody>
      </p:sp>
      <p:sp>
        <p:nvSpPr>
          <p:cNvPr id="305" name="矩形 304">
            <a:extLst>
              <a:ext uri="{FF2B5EF4-FFF2-40B4-BE49-F238E27FC236}">
                <a16:creationId xmlns:a16="http://schemas.microsoft.com/office/drawing/2014/main" id="{C8062FD4-23C5-49D7-B56C-FD34999285B0}"/>
              </a:ext>
            </a:extLst>
          </p:cNvPr>
          <p:cNvSpPr/>
          <p:nvPr/>
        </p:nvSpPr>
        <p:spPr>
          <a:xfrm>
            <a:off x="6621304" y="3146360"/>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en2</a:t>
            </a:r>
            <a:endParaRPr lang="zh-CN" altLang="en-US" sz="900" dirty="0">
              <a:solidFill>
                <a:schemeClr val="tx1"/>
              </a:solidFill>
            </a:endParaRPr>
          </a:p>
        </p:txBody>
      </p:sp>
      <p:sp>
        <p:nvSpPr>
          <p:cNvPr id="306" name="矩形 305">
            <a:extLst>
              <a:ext uri="{FF2B5EF4-FFF2-40B4-BE49-F238E27FC236}">
                <a16:creationId xmlns:a16="http://schemas.microsoft.com/office/drawing/2014/main" id="{03ACC06D-D1DB-4945-A3BA-DE8DCE0BEF3E}"/>
              </a:ext>
            </a:extLst>
          </p:cNvPr>
          <p:cNvSpPr/>
          <p:nvPr/>
        </p:nvSpPr>
        <p:spPr>
          <a:xfrm>
            <a:off x="6931537" y="3148496"/>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h</a:t>
            </a:r>
            <a:endParaRPr lang="zh-CN" altLang="en-US" sz="900" dirty="0">
              <a:solidFill>
                <a:schemeClr val="tx1"/>
              </a:solidFill>
            </a:endParaRPr>
          </a:p>
        </p:txBody>
      </p:sp>
      <p:sp>
        <p:nvSpPr>
          <p:cNvPr id="307" name="矩形 306">
            <a:extLst>
              <a:ext uri="{FF2B5EF4-FFF2-40B4-BE49-F238E27FC236}">
                <a16:creationId xmlns:a16="http://schemas.microsoft.com/office/drawing/2014/main" id="{D4F26B61-DE8C-4874-A8AE-CC8ECF2D81E7}"/>
              </a:ext>
            </a:extLst>
          </p:cNvPr>
          <p:cNvSpPr/>
          <p:nvPr/>
        </p:nvSpPr>
        <p:spPr>
          <a:xfrm>
            <a:off x="7202962" y="3152549"/>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ao3</a:t>
            </a:r>
            <a:endParaRPr lang="zh-CN" altLang="en-US" sz="900" dirty="0">
              <a:solidFill>
                <a:schemeClr val="tx1"/>
              </a:solidFill>
            </a:endParaRPr>
          </a:p>
        </p:txBody>
      </p:sp>
      <p:grpSp>
        <p:nvGrpSpPr>
          <p:cNvPr id="308" name="组合 307">
            <a:extLst>
              <a:ext uri="{FF2B5EF4-FFF2-40B4-BE49-F238E27FC236}">
                <a16:creationId xmlns:a16="http://schemas.microsoft.com/office/drawing/2014/main" id="{74EDF1D8-81AD-4C9B-9823-696B58331FBA}"/>
              </a:ext>
            </a:extLst>
          </p:cNvPr>
          <p:cNvGrpSpPr/>
          <p:nvPr/>
        </p:nvGrpSpPr>
        <p:grpSpPr>
          <a:xfrm>
            <a:off x="3232052" y="3808802"/>
            <a:ext cx="1845248" cy="522907"/>
            <a:chOff x="2940064" y="3808802"/>
            <a:chExt cx="1845248" cy="522907"/>
          </a:xfrm>
        </p:grpSpPr>
        <p:grpSp>
          <p:nvGrpSpPr>
            <p:cNvPr id="309" name="组合 308">
              <a:extLst>
                <a:ext uri="{FF2B5EF4-FFF2-40B4-BE49-F238E27FC236}">
                  <a16:creationId xmlns:a16="http://schemas.microsoft.com/office/drawing/2014/main" id="{5C4C1DFF-2274-4463-A53E-8DB4F7113F91}"/>
                </a:ext>
              </a:extLst>
            </p:cNvPr>
            <p:cNvGrpSpPr/>
            <p:nvPr/>
          </p:nvGrpSpPr>
          <p:grpSpPr>
            <a:xfrm>
              <a:off x="2940064" y="3838196"/>
              <a:ext cx="1845248" cy="439715"/>
              <a:chOff x="3089688" y="3698797"/>
              <a:chExt cx="3576406" cy="830368"/>
            </a:xfrm>
          </p:grpSpPr>
          <p:sp>
            <p:nvSpPr>
              <p:cNvPr id="311" name="Oval 8">
                <a:extLst>
                  <a:ext uri="{FF2B5EF4-FFF2-40B4-BE49-F238E27FC236}">
                    <a16:creationId xmlns:a16="http://schemas.microsoft.com/office/drawing/2014/main" id="{19FA767D-DBB4-4CD7-B8B4-4487A3BDB1F0}"/>
                  </a:ext>
                </a:extLst>
              </p:cNvPr>
              <p:cNvSpPr>
                <a:spLocks noChangeArrowheads="1"/>
              </p:cNvSpPr>
              <p:nvPr/>
            </p:nvSpPr>
            <p:spPr bwMode="auto">
              <a:xfrm>
                <a:off x="3957113" y="40574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12" name="Oval 9">
                <a:extLst>
                  <a:ext uri="{FF2B5EF4-FFF2-40B4-BE49-F238E27FC236}">
                    <a16:creationId xmlns:a16="http://schemas.microsoft.com/office/drawing/2014/main" id="{053F81BA-0966-4025-802E-AF6887614211}"/>
                  </a:ext>
                </a:extLst>
              </p:cNvPr>
              <p:cNvSpPr>
                <a:spLocks noChangeAspect="1" noChangeArrowheads="1"/>
              </p:cNvSpPr>
              <p:nvPr/>
            </p:nvSpPr>
            <p:spPr bwMode="auto">
              <a:xfrm>
                <a:off x="4068877" y="36987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13" name="Line 11">
                <a:extLst>
                  <a:ext uri="{FF2B5EF4-FFF2-40B4-BE49-F238E27FC236}">
                    <a16:creationId xmlns:a16="http://schemas.microsoft.com/office/drawing/2014/main" id="{8DF275F5-73A3-4046-BA55-BB77CADC9F96}"/>
                  </a:ext>
                </a:extLst>
              </p:cNvPr>
              <p:cNvSpPr>
                <a:spLocks noChangeShapeType="1"/>
              </p:cNvSpPr>
              <p:nvPr/>
            </p:nvSpPr>
            <p:spPr bwMode="auto">
              <a:xfrm flipV="1">
                <a:off x="4298029" y="3816044"/>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14" name="Oval 8">
                <a:extLst>
                  <a:ext uri="{FF2B5EF4-FFF2-40B4-BE49-F238E27FC236}">
                    <a16:creationId xmlns:a16="http://schemas.microsoft.com/office/drawing/2014/main" id="{79EE6D71-587D-4E85-9AB6-682F39995FD2}"/>
                  </a:ext>
                </a:extLst>
              </p:cNvPr>
              <p:cNvSpPr>
                <a:spLocks noChangeArrowheads="1"/>
              </p:cNvSpPr>
              <p:nvPr/>
            </p:nvSpPr>
            <p:spPr bwMode="auto">
              <a:xfrm>
                <a:off x="4677193" y="40673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15" name="Oval 9">
                <a:extLst>
                  <a:ext uri="{FF2B5EF4-FFF2-40B4-BE49-F238E27FC236}">
                    <a16:creationId xmlns:a16="http://schemas.microsoft.com/office/drawing/2014/main" id="{7E02A883-B010-4AC0-BFA4-6972D1EFFDD4}"/>
                  </a:ext>
                </a:extLst>
              </p:cNvPr>
              <p:cNvSpPr>
                <a:spLocks noChangeAspect="1" noChangeArrowheads="1"/>
              </p:cNvSpPr>
              <p:nvPr/>
            </p:nvSpPr>
            <p:spPr bwMode="auto">
              <a:xfrm>
                <a:off x="4779995" y="37086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16" name="Line 11">
                <a:extLst>
                  <a:ext uri="{FF2B5EF4-FFF2-40B4-BE49-F238E27FC236}">
                    <a16:creationId xmlns:a16="http://schemas.microsoft.com/office/drawing/2014/main" id="{F6B2A779-C83A-48C8-98BF-00053AAE5C7C}"/>
                  </a:ext>
                </a:extLst>
              </p:cNvPr>
              <p:cNvSpPr>
                <a:spLocks noChangeShapeType="1"/>
              </p:cNvSpPr>
              <p:nvPr/>
            </p:nvSpPr>
            <p:spPr bwMode="auto">
              <a:xfrm flipV="1">
                <a:off x="5019087" y="382594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17" name="Oval 8">
                <a:extLst>
                  <a:ext uri="{FF2B5EF4-FFF2-40B4-BE49-F238E27FC236}">
                    <a16:creationId xmlns:a16="http://schemas.microsoft.com/office/drawing/2014/main" id="{5D68DDD8-070D-4777-BE80-813F6BB772FC}"/>
                  </a:ext>
                </a:extLst>
              </p:cNvPr>
              <p:cNvSpPr>
                <a:spLocks noChangeArrowheads="1"/>
              </p:cNvSpPr>
              <p:nvPr/>
            </p:nvSpPr>
            <p:spPr bwMode="auto">
              <a:xfrm>
                <a:off x="5397321" y="40673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18" name="Oval 9">
                <a:extLst>
                  <a:ext uri="{FF2B5EF4-FFF2-40B4-BE49-F238E27FC236}">
                    <a16:creationId xmlns:a16="http://schemas.microsoft.com/office/drawing/2014/main" id="{0EABB8DB-6F4E-4D8E-87B9-00CD714D2891}"/>
                  </a:ext>
                </a:extLst>
              </p:cNvPr>
              <p:cNvSpPr>
                <a:spLocks noChangeAspect="1" noChangeArrowheads="1"/>
              </p:cNvSpPr>
              <p:nvPr/>
            </p:nvSpPr>
            <p:spPr bwMode="auto">
              <a:xfrm>
                <a:off x="5508283" y="37116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19" name="Line 11">
                <a:extLst>
                  <a:ext uri="{FF2B5EF4-FFF2-40B4-BE49-F238E27FC236}">
                    <a16:creationId xmlns:a16="http://schemas.microsoft.com/office/drawing/2014/main" id="{DB7D8D20-BD7E-45A0-9F5B-CF3FB323533D}"/>
                  </a:ext>
                </a:extLst>
              </p:cNvPr>
              <p:cNvSpPr>
                <a:spLocks noChangeShapeType="1"/>
              </p:cNvSpPr>
              <p:nvPr/>
            </p:nvSpPr>
            <p:spPr bwMode="auto">
              <a:xfrm flipV="1">
                <a:off x="5747374" y="3828896"/>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20" name="Oval 8">
                <a:extLst>
                  <a:ext uri="{FF2B5EF4-FFF2-40B4-BE49-F238E27FC236}">
                    <a16:creationId xmlns:a16="http://schemas.microsoft.com/office/drawing/2014/main" id="{22ECE461-04CC-4403-BE58-CFF3F735E0F2}"/>
                  </a:ext>
                </a:extLst>
              </p:cNvPr>
              <p:cNvSpPr>
                <a:spLocks noChangeArrowheads="1"/>
              </p:cNvSpPr>
              <p:nvPr/>
            </p:nvSpPr>
            <p:spPr bwMode="auto">
              <a:xfrm>
                <a:off x="6117401" y="4097165"/>
                <a:ext cx="432000" cy="432000"/>
              </a:xfrm>
              <a:prstGeom prst="ellipse">
                <a:avLst/>
              </a:prstGeom>
              <a:no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21" name="Oval 8">
                <a:extLst>
                  <a:ext uri="{FF2B5EF4-FFF2-40B4-BE49-F238E27FC236}">
                    <a16:creationId xmlns:a16="http://schemas.microsoft.com/office/drawing/2014/main" id="{18FAC85C-4A74-45B8-9A19-792AEFF00C4F}"/>
                  </a:ext>
                </a:extLst>
              </p:cNvPr>
              <p:cNvSpPr>
                <a:spLocks noChangeArrowheads="1"/>
              </p:cNvSpPr>
              <p:nvPr/>
            </p:nvSpPr>
            <p:spPr bwMode="auto">
              <a:xfrm>
                <a:off x="3237033" y="4057457"/>
                <a:ext cx="432000" cy="432000"/>
              </a:xfrm>
              <a:prstGeom prst="ellipse">
                <a:avLst/>
              </a:prstGeom>
              <a:no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22" name="Line 10">
                <a:extLst>
                  <a:ext uri="{FF2B5EF4-FFF2-40B4-BE49-F238E27FC236}">
                    <a16:creationId xmlns:a16="http://schemas.microsoft.com/office/drawing/2014/main" id="{7E6975ED-F312-43A3-82DE-69D9A9C8DD0F}"/>
                  </a:ext>
                </a:extLst>
              </p:cNvPr>
              <p:cNvSpPr>
                <a:spLocks noChangeShapeType="1"/>
              </p:cNvSpPr>
              <p:nvPr/>
            </p:nvSpPr>
            <p:spPr bwMode="auto">
              <a:xfrm>
                <a:off x="3669081" y="42770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23" name="Line 10">
                <a:extLst>
                  <a:ext uri="{FF2B5EF4-FFF2-40B4-BE49-F238E27FC236}">
                    <a16:creationId xmlns:a16="http://schemas.microsoft.com/office/drawing/2014/main" id="{5B16452F-FBD6-40F4-A478-19AF4C04A621}"/>
                  </a:ext>
                </a:extLst>
              </p:cNvPr>
              <p:cNvSpPr>
                <a:spLocks noChangeShapeType="1"/>
              </p:cNvSpPr>
              <p:nvPr/>
            </p:nvSpPr>
            <p:spPr bwMode="auto">
              <a:xfrm>
                <a:off x="4389161" y="42734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24" name="Line 10">
                <a:extLst>
                  <a:ext uri="{FF2B5EF4-FFF2-40B4-BE49-F238E27FC236}">
                    <a16:creationId xmlns:a16="http://schemas.microsoft.com/office/drawing/2014/main" id="{0CDEE676-7A25-4755-B308-17C5FA85902F}"/>
                  </a:ext>
                </a:extLst>
              </p:cNvPr>
              <p:cNvSpPr>
                <a:spLocks noChangeShapeType="1"/>
              </p:cNvSpPr>
              <p:nvPr/>
            </p:nvSpPr>
            <p:spPr bwMode="auto">
              <a:xfrm>
                <a:off x="5109241" y="42969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25" name="Line 10">
                <a:extLst>
                  <a:ext uri="{FF2B5EF4-FFF2-40B4-BE49-F238E27FC236}">
                    <a16:creationId xmlns:a16="http://schemas.microsoft.com/office/drawing/2014/main" id="{3FBF2884-DBB9-4C97-B149-D8EF39EF87A9}"/>
                  </a:ext>
                </a:extLst>
              </p:cNvPr>
              <p:cNvSpPr>
                <a:spLocks noChangeShapeType="1"/>
              </p:cNvSpPr>
              <p:nvPr/>
            </p:nvSpPr>
            <p:spPr bwMode="auto">
              <a:xfrm>
                <a:off x="5829353" y="43032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mc:AlternateContent xmlns:mc="http://schemas.openxmlformats.org/markup-compatibility/2006" xmlns:a14="http://schemas.microsoft.com/office/drawing/2010/main">
            <mc:Choice Requires="a14">
              <p:sp>
                <p:nvSpPr>
                  <p:cNvPr id="326" name="TextBox 208">
                    <a:extLst>
                      <a:ext uri="{FF2B5EF4-FFF2-40B4-BE49-F238E27FC236}">
                        <a16:creationId xmlns:a16="http://schemas.microsoft.com/office/drawing/2014/main" id="{F52E8D6C-0B87-43CA-896A-144BB5DE97D9}"/>
                      </a:ext>
                    </a:extLst>
                  </p:cNvPr>
                  <p:cNvSpPr txBox="1"/>
                  <p:nvPr/>
                </p:nvSpPr>
                <p:spPr>
                  <a:xfrm>
                    <a:off x="3862088" y="4050582"/>
                    <a:ext cx="615788" cy="4298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𝒔</m:t>
                              </m:r>
                            </m:e>
                            <m:sub>
                              <m:r>
                                <a:rPr lang="en-US" altLang="zh-CN" sz="900" b="1" i="1">
                                  <a:latin typeface="Cambria Math" panose="02040503050406030204" pitchFamily="18" charset="0"/>
                                </a:rPr>
                                <m:t>𝟐</m:t>
                              </m:r>
                            </m:sub>
                          </m:sSub>
                        </m:oMath>
                      </m:oMathPara>
                    </a14:m>
                    <a:endParaRPr lang="zh-CN" altLang="en-US" sz="900" baseline="-25000" dirty="0"/>
                  </a:p>
                </p:txBody>
              </p:sp>
            </mc:Choice>
            <mc:Fallback xmlns="">
              <p:sp>
                <p:nvSpPr>
                  <p:cNvPr id="120" name="TextBox 208">
                    <a:extLst>
                      <a:ext uri="{FF2B5EF4-FFF2-40B4-BE49-F238E27FC236}">
                        <a16:creationId xmlns:a16="http://schemas.microsoft.com/office/drawing/2014/main" id="{8C17FC3C-F327-425C-B2D4-E67ADF4F9331}"/>
                      </a:ext>
                    </a:extLst>
                  </p:cNvPr>
                  <p:cNvSpPr txBox="1">
                    <a:spLocks noRot="1" noChangeAspect="1" noMove="1" noResize="1" noEditPoints="1" noAdjustHandles="1" noChangeArrowheads="1" noChangeShapeType="1" noTextEdit="1"/>
                  </p:cNvSpPr>
                  <p:nvPr/>
                </p:nvSpPr>
                <p:spPr>
                  <a:xfrm>
                    <a:off x="3862088" y="4050582"/>
                    <a:ext cx="615788" cy="4298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 name="TextBox 209">
                    <a:extLst>
                      <a:ext uri="{FF2B5EF4-FFF2-40B4-BE49-F238E27FC236}">
                        <a16:creationId xmlns:a16="http://schemas.microsoft.com/office/drawing/2014/main" id="{0F8FD1E6-2037-4E1A-9378-02F43081C6D9}"/>
                      </a:ext>
                    </a:extLst>
                  </p:cNvPr>
                  <p:cNvSpPr txBox="1"/>
                  <p:nvPr/>
                </p:nvSpPr>
                <p:spPr>
                  <a:xfrm>
                    <a:off x="4595924" y="4084130"/>
                    <a:ext cx="615788" cy="4298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𝒔</m:t>
                              </m:r>
                            </m:e>
                            <m:sub>
                              <m:r>
                                <a:rPr lang="en-US" altLang="zh-CN" sz="900" b="1" i="1">
                                  <a:latin typeface="Cambria Math" panose="02040503050406030204" pitchFamily="18" charset="0"/>
                                </a:rPr>
                                <m:t>𝟑</m:t>
                              </m:r>
                            </m:sub>
                          </m:sSub>
                        </m:oMath>
                      </m:oMathPara>
                    </a14:m>
                    <a:endParaRPr lang="zh-CN" altLang="en-US" sz="900" baseline="-25000" dirty="0"/>
                  </a:p>
                </p:txBody>
              </p:sp>
            </mc:Choice>
            <mc:Fallback xmlns="">
              <p:sp>
                <p:nvSpPr>
                  <p:cNvPr id="121" name="TextBox 209">
                    <a:extLst>
                      <a:ext uri="{FF2B5EF4-FFF2-40B4-BE49-F238E27FC236}">
                        <a16:creationId xmlns:a16="http://schemas.microsoft.com/office/drawing/2014/main" id="{712662D8-A85E-4447-828B-362BCD1EFF7B}"/>
                      </a:ext>
                    </a:extLst>
                  </p:cNvPr>
                  <p:cNvSpPr txBox="1">
                    <a:spLocks noRot="1" noChangeAspect="1" noMove="1" noResize="1" noEditPoints="1" noAdjustHandles="1" noChangeArrowheads="1" noChangeShapeType="1" noTextEdit="1"/>
                  </p:cNvSpPr>
                  <p:nvPr/>
                </p:nvSpPr>
                <p:spPr>
                  <a:xfrm>
                    <a:off x="4595924" y="4084130"/>
                    <a:ext cx="615788" cy="4298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 name="TextBox 210">
                    <a:extLst>
                      <a:ext uri="{FF2B5EF4-FFF2-40B4-BE49-F238E27FC236}">
                        <a16:creationId xmlns:a16="http://schemas.microsoft.com/office/drawing/2014/main" id="{9758CC58-9CC4-4540-9203-D48705FE4ACC}"/>
                      </a:ext>
                    </a:extLst>
                  </p:cNvPr>
                  <p:cNvSpPr txBox="1"/>
                  <p:nvPr/>
                </p:nvSpPr>
                <p:spPr>
                  <a:xfrm>
                    <a:off x="5240967" y="4084130"/>
                    <a:ext cx="715208" cy="4298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  </m:t>
                              </m:r>
                              <m:r>
                                <a:rPr lang="en-US" altLang="zh-CN" sz="900" b="1" i="1">
                                  <a:latin typeface="Cambria Math" panose="02040503050406030204" pitchFamily="18" charset="0"/>
                                </a:rPr>
                                <m:t>𝒔</m:t>
                              </m:r>
                            </m:e>
                            <m:sub>
                              <m:r>
                                <a:rPr lang="en-US" altLang="zh-CN" sz="900" b="1" i="1">
                                  <a:latin typeface="Cambria Math" panose="02040503050406030204" pitchFamily="18" charset="0"/>
                                </a:rPr>
                                <m:t>𝟒</m:t>
                              </m:r>
                            </m:sub>
                          </m:sSub>
                        </m:oMath>
                      </m:oMathPara>
                    </a14:m>
                    <a:endParaRPr lang="zh-CN" altLang="en-US" sz="900" baseline="-25000" dirty="0"/>
                  </a:p>
                </p:txBody>
              </p:sp>
            </mc:Choice>
            <mc:Fallback xmlns="">
              <p:sp>
                <p:nvSpPr>
                  <p:cNvPr id="122" name="TextBox 210">
                    <a:extLst>
                      <a:ext uri="{FF2B5EF4-FFF2-40B4-BE49-F238E27FC236}">
                        <a16:creationId xmlns:a16="http://schemas.microsoft.com/office/drawing/2014/main" id="{F06E32C6-B243-4182-A55D-80BA126D8CD8}"/>
                      </a:ext>
                    </a:extLst>
                  </p:cNvPr>
                  <p:cNvSpPr txBox="1">
                    <a:spLocks noRot="1" noChangeAspect="1" noMove="1" noResize="1" noEditPoints="1" noAdjustHandles="1" noChangeArrowheads="1" noChangeShapeType="1" noTextEdit="1"/>
                  </p:cNvSpPr>
                  <p:nvPr/>
                </p:nvSpPr>
                <p:spPr>
                  <a:xfrm>
                    <a:off x="5240967" y="4084130"/>
                    <a:ext cx="715208" cy="4298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9" name="TextBox 211">
                    <a:extLst>
                      <a:ext uri="{FF2B5EF4-FFF2-40B4-BE49-F238E27FC236}">
                        <a16:creationId xmlns:a16="http://schemas.microsoft.com/office/drawing/2014/main" id="{62261DF7-6985-4AC0-B14F-6332904F46BC}"/>
                      </a:ext>
                    </a:extLst>
                  </p:cNvPr>
                  <p:cNvSpPr txBox="1"/>
                  <p:nvPr/>
                </p:nvSpPr>
                <p:spPr>
                  <a:xfrm>
                    <a:off x="3089688" y="4057427"/>
                    <a:ext cx="715208" cy="4298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  </m:t>
                              </m:r>
                              <m:r>
                                <a:rPr lang="en-US" altLang="zh-CN" sz="900" b="1" i="1">
                                  <a:latin typeface="Cambria Math" panose="02040503050406030204" pitchFamily="18" charset="0"/>
                                </a:rPr>
                                <m:t>𝒔</m:t>
                              </m:r>
                            </m:e>
                            <m:sub>
                              <m:r>
                                <a:rPr lang="en-US" altLang="zh-CN" sz="900" b="1" i="1">
                                  <a:latin typeface="Cambria Math" panose="02040503050406030204" pitchFamily="18" charset="0"/>
                                </a:rPr>
                                <m:t>𝟏</m:t>
                              </m:r>
                            </m:sub>
                          </m:sSub>
                        </m:oMath>
                      </m:oMathPara>
                    </a14:m>
                    <a:endParaRPr lang="zh-CN" altLang="en-US" sz="900" baseline="-25000" dirty="0"/>
                  </a:p>
                </p:txBody>
              </p:sp>
            </mc:Choice>
            <mc:Fallback xmlns="">
              <p:sp>
                <p:nvSpPr>
                  <p:cNvPr id="123" name="TextBox 211">
                    <a:extLst>
                      <a:ext uri="{FF2B5EF4-FFF2-40B4-BE49-F238E27FC236}">
                        <a16:creationId xmlns:a16="http://schemas.microsoft.com/office/drawing/2014/main" id="{5922A832-3375-4442-BFAF-48B45A97E124}"/>
                      </a:ext>
                    </a:extLst>
                  </p:cNvPr>
                  <p:cNvSpPr txBox="1">
                    <a:spLocks noRot="1" noChangeAspect="1" noMove="1" noResize="1" noEditPoints="1" noAdjustHandles="1" noChangeArrowheads="1" noChangeShapeType="1" noTextEdit="1"/>
                  </p:cNvSpPr>
                  <p:nvPr/>
                </p:nvSpPr>
                <p:spPr>
                  <a:xfrm>
                    <a:off x="3089688" y="4057427"/>
                    <a:ext cx="715208" cy="42985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0" name="TextBox 212">
                    <a:extLst>
                      <a:ext uri="{FF2B5EF4-FFF2-40B4-BE49-F238E27FC236}">
                        <a16:creationId xmlns:a16="http://schemas.microsoft.com/office/drawing/2014/main" id="{FBE2EFB1-F924-45A0-BE5C-6AEDCEE7EC8A}"/>
                      </a:ext>
                    </a:extLst>
                  </p:cNvPr>
                  <p:cNvSpPr txBox="1"/>
                  <p:nvPr/>
                </p:nvSpPr>
                <p:spPr>
                  <a:xfrm>
                    <a:off x="6000596" y="4067993"/>
                    <a:ext cx="665498" cy="4298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 </m:t>
                              </m:r>
                              <m:r>
                                <a:rPr lang="en-US" altLang="zh-CN" sz="900" b="1" i="1">
                                  <a:latin typeface="Cambria Math" panose="02040503050406030204" pitchFamily="18" charset="0"/>
                                </a:rPr>
                                <m:t>𝒔</m:t>
                              </m:r>
                            </m:e>
                            <m:sub>
                              <m:r>
                                <a:rPr lang="en-US" altLang="zh-CN" sz="900" b="1" i="1">
                                  <a:latin typeface="Cambria Math" panose="02040503050406030204" pitchFamily="18" charset="0"/>
                                </a:rPr>
                                <m:t>𝟓</m:t>
                              </m:r>
                            </m:sub>
                          </m:sSub>
                        </m:oMath>
                      </m:oMathPara>
                    </a14:m>
                    <a:endParaRPr lang="zh-CN" altLang="en-US" sz="900" baseline="-25000" dirty="0"/>
                  </a:p>
                </p:txBody>
              </p:sp>
            </mc:Choice>
            <mc:Fallback xmlns="">
              <p:sp>
                <p:nvSpPr>
                  <p:cNvPr id="124" name="TextBox 212">
                    <a:extLst>
                      <a:ext uri="{FF2B5EF4-FFF2-40B4-BE49-F238E27FC236}">
                        <a16:creationId xmlns:a16="http://schemas.microsoft.com/office/drawing/2014/main" id="{43A7464A-4565-4D5E-9C0F-2E2F6EEB6218}"/>
                      </a:ext>
                    </a:extLst>
                  </p:cNvPr>
                  <p:cNvSpPr txBox="1">
                    <a:spLocks noRot="1" noChangeAspect="1" noMove="1" noResize="1" noEditPoints="1" noAdjustHandles="1" noChangeArrowheads="1" noChangeShapeType="1" noTextEdit="1"/>
                  </p:cNvSpPr>
                  <p:nvPr/>
                </p:nvSpPr>
                <p:spPr>
                  <a:xfrm>
                    <a:off x="6000596" y="4067993"/>
                    <a:ext cx="665498" cy="429854"/>
                  </a:xfrm>
                  <a:prstGeom prst="rect">
                    <a:avLst/>
                  </a:prstGeom>
                  <a:blipFill>
                    <a:blip r:embed="rId10"/>
                    <a:stretch>
                      <a:fillRect/>
                    </a:stretch>
                  </a:blipFill>
                </p:spPr>
                <p:txBody>
                  <a:bodyPr/>
                  <a:lstStyle/>
                  <a:p>
                    <a:r>
                      <a:rPr lang="zh-CN" altLang="en-US">
                        <a:noFill/>
                      </a:rPr>
                      <a:t> </a:t>
                    </a:r>
                  </a:p>
                </p:txBody>
              </p:sp>
            </mc:Fallback>
          </mc:AlternateContent>
        </p:grpSp>
        <p:sp>
          <p:nvSpPr>
            <p:cNvPr id="310" name="矩形 309">
              <a:extLst>
                <a:ext uri="{FF2B5EF4-FFF2-40B4-BE49-F238E27FC236}">
                  <a16:creationId xmlns:a16="http://schemas.microsoft.com/office/drawing/2014/main" id="{2B8FEE1B-FCFE-4D7F-8E59-46BE8535871D}"/>
                </a:ext>
              </a:extLst>
            </p:cNvPr>
            <p:cNvSpPr/>
            <p:nvPr/>
          </p:nvSpPr>
          <p:spPr>
            <a:xfrm>
              <a:off x="2940064" y="3808802"/>
              <a:ext cx="1845248" cy="5229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1" name="组合 330">
            <a:extLst>
              <a:ext uri="{FF2B5EF4-FFF2-40B4-BE49-F238E27FC236}">
                <a16:creationId xmlns:a16="http://schemas.microsoft.com/office/drawing/2014/main" id="{258BFEF9-DB22-4629-9A0B-A515B7DAF39B}"/>
              </a:ext>
            </a:extLst>
          </p:cNvPr>
          <p:cNvGrpSpPr/>
          <p:nvPr/>
        </p:nvGrpSpPr>
        <p:grpSpPr>
          <a:xfrm>
            <a:off x="6380472" y="3808801"/>
            <a:ext cx="1845248" cy="522907"/>
            <a:chOff x="2940064" y="3808802"/>
            <a:chExt cx="1845248" cy="522907"/>
          </a:xfrm>
        </p:grpSpPr>
        <p:grpSp>
          <p:nvGrpSpPr>
            <p:cNvPr id="332" name="组合 331">
              <a:extLst>
                <a:ext uri="{FF2B5EF4-FFF2-40B4-BE49-F238E27FC236}">
                  <a16:creationId xmlns:a16="http://schemas.microsoft.com/office/drawing/2014/main" id="{A2809AE8-504C-494D-B00E-2CACA4D11496}"/>
                </a:ext>
              </a:extLst>
            </p:cNvPr>
            <p:cNvGrpSpPr/>
            <p:nvPr/>
          </p:nvGrpSpPr>
          <p:grpSpPr>
            <a:xfrm>
              <a:off x="2940064" y="3838196"/>
              <a:ext cx="1845248" cy="439715"/>
              <a:chOff x="3089688" y="3698797"/>
              <a:chExt cx="3576406" cy="830368"/>
            </a:xfrm>
          </p:grpSpPr>
          <p:sp>
            <p:nvSpPr>
              <p:cNvPr id="334" name="Oval 8">
                <a:extLst>
                  <a:ext uri="{FF2B5EF4-FFF2-40B4-BE49-F238E27FC236}">
                    <a16:creationId xmlns:a16="http://schemas.microsoft.com/office/drawing/2014/main" id="{D5C92121-924D-44DC-8E14-21AE53CF936C}"/>
                  </a:ext>
                </a:extLst>
              </p:cNvPr>
              <p:cNvSpPr>
                <a:spLocks noChangeArrowheads="1"/>
              </p:cNvSpPr>
              <p:nvPr/>
            </p:nvSpPr>
            <p:spPr bwMode="auto">
              <a:xfrm>
                <a:off x="3957113" y="405740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35" name="Oval 9">
                <a:extLst>
                  <a:ext uri="{FF2B5EF4-FFF2-40B4-BE49-F238E27FC236}">
                    <a16:creationId xmlns:a16="http://schemas.microsoft.com/office/drawing/2014/main" id="{1C6DB1FA-2CB2-4281-8A00-181576F2C228}"/>
                  </a:ext>
                </a:extLst>
              </p:cNvPr>
              <p:cNvSpPr>
                <a:spLocks noChangeAspect="1" noChangeArrowheads="1"/>
              </p:cNvSpPr>
              <p:nvPr/>
            </p:nvSpPr>
            <p:spPr bwMode="auto">
              <a:xfrm>
                <a:off x="4068877" y="369879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36" name="Line 11">
                <a:extLst>
                  <a:ext uri="{FF2B5EF4-FFF2-40B4-BE49-F238E27FC236}">
                    <a16:creationId xmlns:a16="http://schemas.microsoft.com/office/drawing/2014/main" id="{57FED05B-7C92-4873-AF6C-6B353D439557}"/>
                  </a:ext>
                </a:extLst>
              </p:cNvPr>
              <p:cNvSpPr>
                <a:spLocks noChangeShapeType="1"/>
              </p:cNvSpPr>
              <p:nvPr/>
            </p:nvSpPr>
            <p:spPr bwMode="auto">
              <a:xfrm flipV="1">
                <a:off x="4298029" y="3816044"/>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37" name="Oval 8">
                <a:extLst>
                  <a:ext uri="{FF2B5EF4-FFF2-40B4-BE49-F238E27FC236}">
                    <a16:creationId xmlns:a16="http://schemas.microsoft.com/office/drawing/2014/main" id="{3B5F03F3-21C4-4B03-8F08-7F8C2480DB28}"/>
                  </a:ext>
                </a:extLst>
              </p:cNvPr>
              <p:cNvSpPr>
                <a:spLocks noChangeArrowheads="1"/>
              </p:cNvSpPr>
              <p:nvPr/>
            </p:nvSpPr>
            <p:spPr bwMode="auto">
              <a:xfrm>
                <a:off x="4677193" y="40673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38" name="Oval 9">
                <a:extLst>
                  <a:ext uri="{FF2B5EF4-FFF2-40B4-BE49-F238E27FC236}">
                    <a16:creationId xmlns:a16="http://schemas.microsoft.com/office/drawing/2014/main" id="{2C3E25C0-03DC-4F86-B0F5-22F3A650837F}"/>
                  </a:ext>
                </a:extLst>
              </p:cNvPr>
              <p:cNvSpPr>
                <a:spLocks noChangeAspect="1" noChangeArrowheads="1"/>
              </p:cNvSpPr>
              <p:nvPr/>
            </p:nvSpPr>
            <p:spPr bwMode="auto">
              <a:xfrm>
                <a:off x="4779995" y="370869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39" name="Line 11">
                <a:extLst>
                  <a:ext uri="{FF2B5EF4-FFF2-40B4-BE49-F238E27FC236}">
                    <a16:creationId xmlns:a16="http://schemas.microsoft.com/office/drawing/2014/main" id="{1EC1AE84-FAF2-4556-A040-B7361BB1F340}"/>
                  </a:ext>
                </a:extLst>
              </p:cNvPr>
              <p:cNvSpPr>
                <a:spLocks noChangeShapeType="1"/>
              </p:cNvSpPr>
              <p:nvPr/>
            </p:nvSpPr>
            <p:spPr bwMode="auto">
              <a:xfrm flipV="1">
                <a:off x="5019087" y="382594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40" name="Oval 8">
                <a:extLst>
                  <a:ext uri="{FF2B5EF4-FFF2-40B4-BE49-F238E27FC236}">
                    <a16:creationId xmlns:a16="http://schemas.microsoft.com/office/drawing/2014/main" id="{1656647F-C4D4-46D6-B701-3DB47FB90104}"/>
                  </a:ext>
                </a:extLst>
              </p:cNvPr>
              <p:cNvSpPr>
                <a:spLocks noChangeArrowheads="1"/>
              </p:cNvSpPr>
              <p:nvPr/>
            </p:nvSpPr>
            <p:spPr bwMode="auto">
              <a:xfrm>
                <a:off x="5397321" y="406734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41" name="Oval 9">
                <a:extLst>
                  <a:ext uri="{FF2B5EF4-FFF2-40B4-BE49-F238E27FC236}">
                    <a16:creationId xmlns:a16="http://schemas.microsoft.com/office/drawing/2014/main" id="{B28D4C8E-E629-49B8-85D0-83A076E3597B}"/>
                  </a:ext>
                </a:extLst>
              </p:cNvPr>
              <p:cNvSpPr>
                <a:spLocks noChangeAspect="1" noChangeArrowheads="1"/>
              </p:cNvSpPr>
              <p:nvPr/>
            </p:nvSpPr>
            <p:spPr bwMode="auto">
              <a:xfrm>
                <a:off x="5508283" y="371165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42" name="Line 11">
                <a:extLst>
                  <a:ext uri="{FF2B5EF4-FFF2-40B4-BE49-F238E27FC236}">
                    <a16:creationId xmlns:a16="http://schemas.microsoft.com/office/drawing/2014/main" id="{0D673037-1240-455E-BF36-FBFDD2E79658}"/>
                  </a:ext>
                </a:extLst>
              </p:cNvPr>
              <p:cNvSpPr>
                <a:spLocks noChangeShapeType="1"/>
              </p:cNvSpPr>
              <p:nvPr/>
            </p:nvSpPr>
            <p:spPr bwMode="auto">
              <a:xfrm flipV="1">
                <a:off x="5747374" y="3828896"/>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43" name="Oval 8">
                <a:extLst>
                  <a:ext uri="{FF2B5EF4-FFF2-40B4-BE49-F238E27FC236}">
                    <a16:creationId xmlns:a16="http://schemas.microsoft.com/office/drawing/2014/main" id="{2C5820D8-4413-4626-85E7-39BD80D35124}"/>
                  </a:ext>
                </a:extLst>
              </p:cNvPr>
              <p:cNvSpPr>
                <a:spLocks noChangeArrowheads="1"/>
              </p:cNvSpPr>
              <p:nvPr/>
            </p:nvSpPr>
            <p:spPr bwMode="auto">
              <a:xfrm>
                <a:off x="6117401" y="4097165"/>
                <a:ext cx="432000" cy="432000"/>
              </a:xfrm>
              <a:prstGeom prst="ellipse">
                <a:avLst/>
              </a:prstGeom>
              <a:no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44" name="Oval 8">
                <a:extLst>
                  <a:ext uri="{FF2B5EF4-FFF2-40B4-BE49-F238E27FC236}">
                    <a16:creationId xmlns:a16="http://schemas.microsoft.com/office/drawing/2014/main" id="{1167A207-94B2-4499-BF93-CBE54A7A2F3F}"/>
                  </a:ext>
                </a:extLst>
              </p:cNvPr>
              <p:cNvSpPr>
                <a:spLocks noChangeArrowheads="1"/>
              </p:cNvSpPr>
              <p:nvPr/>
            </p:nvSpPr>
            <p:spPr bwMode="auto">
              <a:xfrm>
                <a:off x="3237033" y="4057457"/>
                <a:ext cx="432000" cy="432000"/>
              </a:xfrm>
              <a:prstGeom prst="ellipse">
                <a:avLst/>
              </a:prstGeom>
              <a:noFill/>
              <a:ln w="9525">
                <a:solidFill>
                  <a:schemeClr val="tx1"/>
                </a:solidFill>
                <a:round/>
                <a:headEnd/>
                <a:tailEnd/>
              </a:ln>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45" name="Line 10">
                <a:extLst>
                  <a:ext uri="{FF2B5EF4-FFF2-40B4-BE49-F238E27FC236}">
                    <a16:creationId xmlns:a16="http://schemas.microsoft.com/office/drawing/2014/main" id="{2945BAC1-879A-44AC-B1FA-2E390D15AFB8}"/>
                  </a:ext>
                </a:extLst>
              </p:cNvPr>
              <p:cNvSpPr>
                <a:spLocks noChangeShapeType="1"/>
              </p:cNvSpPr>
              <p:nvPr/>
            </p:nvSpPr>
            <p:spPr bwMode="auto">
              <a:xfrm>
                <a:off x="3669081" y="427709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46" name="Line 10">
                <a:extLst>
                  <a:ext uri="{FF2B5EF4-FFF2-40B4-BE49-F238E27FC236}">
                    <a16:creationId xmlns:a16="http://schemas.microsoft.com/office/drawing/2014/main" id="{4DFF8112-D05E-4D62-9C50-3A31C55D3C3A}"/>
                  </a:ext>
                </a:extLst>
              </p:cNvPr>
              <p:cNvSpPr>
                <a:spLocks noChangeShapeType="1"/>
              </p:cNvSpPr>
              <p:nvPr/>
            </p:nvSpPr>
            <p:spPr bwMode="auto">
              <a:xfrm>
                <a:off x="4389161" y="427343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47" name="Line 10">
                <a:extLst>
                  <a:ext uri="{FF2B5EF4-FFF2-40B4-BE49-F238E27FC236}">
                    <a16:creationId xmlns:a16="http://schemas.microsoft.com/office/drawing/2014/main" id="{F3243021-E4B7-40AD-B2DF-9A9CD06A6D88}"/>
                  </a:ext>
                </a:extLst>
              </p:cNvPr>
              <p:cNvSpPr>
                <a:spLocks noChangeShapeType="1"/>
              </p:cNvSpPr>
              <p:nvPr/>
            </p:nvSpPr>
            <p:spPr bwMode="auto">
              <a:xfrm>
                <a:off x="5109241" y="429697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p:sp>
            <p:nvSpPr>
              <p:cNvPr id="348" name="Line 10">
                <a:extLst>
                  <a:ext uri="{FF2B5EF4-FFF2-40B4-BE49-F238E27FC236}">
                    <a16:creationId xmlns:a16="http://schemas.microsoft.com/office/drawing/2014/main" id="{385137A4-A38B-4ED2-96AC-0C076BEB8545}"/>
                  </a:ext>
                </a:extLst>
              </p:cNvPr>
              <p:cNvSpPr>
                <a:spLocks noChangeShapeType="1"/>
              </p:cNvSpPr>
              <p:nvPr/>
            </p:nvSpPr>
            <p:spPr bwMode="auto">
              <a:xfrm>
                <a:off x="5829353" y="430325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900">
                  <a:latin typeface="幼圆" panose="02010509060101010101" pitchFamily="49" charset="-122"/>
                  <a:ea typeface="幼圆" panose="02010509060101010101" pitchFamily="49" charset="-122"/>
                </a:endParaRPr>
              </a:p>
            </p:txBody>
          </p:sp>
          <mc:AlternateContent xmlns:mc="http://schemas.openxmlformats.org/markup-compatibility/2006" xmlns:a14="http://schemas.microsoft.com/office/drawing/2010/main">
            <mc:Choice Requires="a14">
              <p:sp>
                <p:nvSpPr>
                  <p:cNvPr id="349" name="TextBox 208">
                    <a:extLst>
                      <a:ext uri="{FF2B5EF4-FFF2-40B4-BE49-F238E27FC236}">
                        <a16:creationId xmlns:a16="http://schemas.microsoft.com/office/drawing/2014/main" id="{175DB21C-D23A-4274-ADED-DC79390B4707}"/>
                      </a:ext>
                    </a:extLst>
                  </p:cNvPr>
                  <p:cNvSpPr txBox="1"/>
                  <p:nvPr/>
                </p:nvSpPr>
                <p:spPr>
                  <a:xfrm>
                    <a:off x="3862088" y="4050582"/>
                    <a:ext cx="615788" cy="4298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𝒔</m:t>
                              </m:r>
                            </m:e>
                            <m:sub>
                              <m:r>
                                <a:rPr lang="en-US" altLang="zh-CN" sz="900" b="1" i="1">
                                  <a:latin typeface="Cambria Math" panose="02040503050406030204" pitchFamily="18" charset="0"/>
                                </a:rPr>
                                <m:t>𝟐</m:t>
                              </m:r>
                            </m:sub>
                          </m:sSub>
                        </m:oMath>
                      </m:oMathPara>
                    </a14:m>
                    <a:endParaRPr lang="zh-CN" altLang="en-US" sz="900" baseline="-25000" dirty="0"/>
                  </a:p>
                </p:txBody>
              </p:sp>
            </mc:Choice>
            <mc:Fallback xmlns="">
              <p:sp>
                <p:nvSpPr>
                  <p:cNvPr id="165" name="TextBox 208">
                    <a:extLst>
                      <a:ext uri="{FF2B5EF4-FFF2-40B4-BE49-F238E27FC236}">
                        <a16:creationId xmlns:a16="http://schemas.microsoft.com/office/drawing/2014/main" id="{AD3216CD-67E6-4274-8ABA-4F1592444126}"/>
                      </a:ext>
                    </a:extLst>
                  </p:cNvPr>
                  <p:cNvSpPr txBox="1">
                    <a:spLocks noRot="1" noChangeAspect="1" noMove="1" noResize="1" noEditPoints="1" noAdjustHandles="1" noChangeArrowheads="1" noChangeShapeType="1" noTextEdit="1"/>
                  </p:cNvSpPr>
                  <p:nvPr/>
                </p:nvSpPr>
                <p:spPr>
                  <a:xfrm>
                    <a:off x="3862088" y="4050582"/>
                    <a:ext cx="615788" cy="42985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0" name="TextBox 209">
                    <a:extLst>
                      <a:ext uri="{FF2B5EF4-FFF2-40B4-BE49-F238E27FC236}">
                        <a16:creationId xmlns:a16="http://schemas.microsoft.com/office/drawing/2014/main" id="{A6EB6700-6228-4E75-8008-1B6C085B4C44}"/>
                      </a:ext>
                    </a:extLst>
                  </p:cNvPr>
                  <p:cNvSpPr txBox="1"/>
                  <p:nvPr/>
                </p:nvSpPr>
                <p:spPr>
                  <a:xfrm>
                    <a:off x="4595924" y="4084130"/>
                    <a:ext cx="615788" cy="429854"/>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𝒔</m:t>
                              </m:r>
                            </m:e>
                            <m:sub>
                              <m:r>
                                <a:rPr lang="en-US" altLang="zh-CN" sz="900" b="1" i="1">
                                  <a:latin typeface="Cambria Math" panose="02040503050406030204" pitchFamily="18" charset="0"/>
                                </a:rPr>
                                <m:t>𝟑</m:t>
                              </m:r>
                            </m:sub>
                          </m:sSub>
                        </m:oMath>
                      </m:oMathPara>
                    </a14:m>
                    <a:endParaRPr lang="zh-CN" altLang="en-US" sz="900" baseline="-25000" dirty="0"/>
                  </a:p>
                </p:txBody>
              </p:sp>
            </mc:Choice>
            <mc:Fallback xmlns="">
              <p:sp>
                <p:nvSpPr>
                  <p:cNvPr id="166" name="TextBox 209">
                    <a:extLst>
                      <a:ext uri="{FF2B5EF4-FFF2-40B4-BE49-F238E27FC236}">
                        <a16:creationId xmlns:a16="http://schemas.microsoft.com/office/drawing/2014/main" id="{76DF8D54-EE35-462D-9FBC-C75A66C7A2FB}"/>
                      </a:ext>
                    </a:extLst>
                  </p:cNvPr>
                  <p:cNvSpPr txBox="1">
                    <a:spLocks noRot="1" noChangeAspect="1" noMove="1" noResize="1" noEditPoints="1" noAdjustHandles="1" noChangeArrowheads="1" noChangeShapeType="1" noTextEdit="1"/>
                  </p:cNvSpPr>
                  <p:nvPr/>
                </p:nvSpPr>
                <p:spPr>
                  <a:xfrm>
                    <a:off x="4595924" y="4084130"/>
                    <a:ext cx="615788" cy="42985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1" name="TextBox 210">
                    <a:extLst>
                      <a:ext uri="{FF2B5EF4-FFF2-40B4-BE49-F238E27FC236}">
                        <a16:creationId xmlns:a16="http://schemas.microsoft.com/office/drawing/2014/main" id="{D8710FBD-EA0F-4F54-9338-5562313D428F}"/>
                      </a:ext>
                    </a:extLst>
                  </p:cNvPr>
                  <p:cNvSpPr txBox="1"/>
                  <p:nvPr/>
                </p:nvSpPr>
                <p:spPr>
                  <a:xfrm>
                    <a:off x="5240967" y="4084130"/>
                    <a:ext cx="715208" cy="4298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  </m:t>
                              </m:r>
                              <m:r>
                                <a:rPr lang="en-US" altLang="zh-CN" sz="900" b="1" i="1">
                                  <a:latin typeface="Cambria Math" panose="02040503050406030204" pitchFamily="18" charset="0"/>
                                </a:rPr>
                                <m:t>𝒔</m:t>
                              </m:r>
                            </m:e>
                            <m:sub>
                              <m:r>
                                <a:rPr lang="en-US" altLang="zh-CN" sz="900" b="1" i="1">
                                  <a:latin typeface="Cambria Math" panose="02040503050406030204" pitchFamily="18" charset="0"/>
                                </a:rPr>
                                <m:t>𝟒</m:t>
                              </m:r>
                            </m:sub>
                          </m:sSub>
                        </m:oMath>
                      </m:oMathPara>
                    </a14:m>
                    <a:endParaRPr lang="zh-CN" altLang="en-US" sz="900" baseline="-25000" dirty="0"/>
                  </a:p>
                </p:txBody>
              </p:sp>
            </mc:Choice>
            <mc:Fallback xmlns="">
              <p:sp>
                <p:nvSpPr>
                  <p:cNvPr id="167" name="TextBox 210">
                    <a:extLst>
                      <a:ext uri="{FF2B5EF4-FFF2-40B4-BE49-F238E27FC236}">
                        <a16:creationId xmlns:a16="http://schemas.microsoft.com/office/drawing/2014/main" id="{A5C1E3A3-60E4-427A-B60F-1EAA12BA563F}"/>
                      </a:ext>
                    </a:extLst>
                  </p:cNvPr>
                  <p:cNvSpPr txBox="1">
                    <a:spLocks noRot="1" noChangeAspect="1" noMove="1" noResize="1" noEditPoints="1" noAdjustHandles="1" noChangeArrowheads="1" noChangeShapeType="1" noTextEdit="1"/>
                  </p:cNvSpPr>
                  <p:nvPr/>
                </p:nvSpPr>
                <p:spPr>
                  <a:xfrm>
                    <a:off x="5240967" y="4084130"/>
                    <a:ext cx="715208" cy="4298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2" name="TextBox 211">
                    <a:extLst>
                      <a:ext uri="{FF2B5EF4-FFF2-40B4-BE49-F238E27FC236}">
                        <a16:creationId xmlns:a16="http://schemas.microsoft.com/office/drawing/2014/main" id="{3358511D-B05F-4AEB-A6FC-3CF53C7B4C19}"/>
                      </a:ext>
                    </a:extLst>
                  </p:cNvPr>
                  <p:cNvSpPr txBox="1"/>
                  <p:nvPr/>
                </p:nvSpPr>
                <p:spPr>
                  <a:xfrm>
                    <a:off x="3089688" y="4057427"/>
                    <a:ext cx="715208" cy="4298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  </m:t>
                              </m:r>
                              <m:r>
                                <a:rPr lang="en-US" altLang="zh-CN" sz="900" b="1" i="1">
                                  <a:latin typeface="Cambria Math" panose="02040503050406030204" pitchFamily="18" charset="0"/>
                                </a:rPr>
                                <m:t>𝒔</m:t>
                              </m:r>
                            </m:e>
                            <m:sub>
                              <m:r>
                                <a:rPr lang="en-US" altLang="zh-CN" sz="900" b="1" i="1">
                                  <a:latin typeface="Cambria Math" panose="02040503050406030204" pitchFamily="18" charset="0"/>
                                </a:rPr>
                                <m:t>𝟏</m:t>
                              </m:r>
                            </m:sub>
                          </m:sSub>
                        </m:oMath>
                      </m:oMathPara>
                    </a14:m>
                    <a:endParaRPr lang="zh-CN" altLang="en-US" sz="900" baseline="-25000" dirty="0"/>
                  </a:p>
                </p:txBody>
              </p:sp>
            </mc:Choice>
            <mc:Fallback xmlns="">
              <p:sp>
                <p:nvSpPr>
                  <p:cNvPr id="168" name="TextBox 211">
                    <a:extLst>
                      <a:ext uri="{FF2B5EF4-FFF2-40B4-BE49-F238E27FC236}">
                        <a16:creationId xmlns:a16="http://schemas.microsoft.com/office/drawing/2014/main" id="{00181E71-9BA5-4CDA-BBAE-391F336BE3E7}"/>
                      </a:ext>
                    </a:extLst>
                  </p:cNvPr>
                  <p:cNvSpPr txBox="1">
                    <a:spLocks noRot="1" noChangeAspect="1" noMove="1" noResize="1" noEditPoints="1" noAdjustHandles="1" noChangeArrowheads="1" noChangeShapeType="1" noTextEdit="1"/>
                  </p:cNvSpPr>
                  <p:nvPr/>
                </p:nvSpPr>
                <p:spPr>
                  <a:xfrm>
                    <a:off x="3089688" y="4057427"/>
                    <a:ext cx="715208" cy="42985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3" name="TextBox 212">
                    <a:extLst>
                      <a:ext uri="{FF2B5EF4-FFF2-40B4-BE49-F238E27FC236}">
                        <a16:creationId xmlns:a16="http://schemas.microsoft.com/office/drawing/2014/main" id="{715D9CC9-84DD-4D6C-8225-3EF921385A5E}"/>
                      </a:ext>
                    </a:extLst>
                  </p:cNvPr>
                  <p:cNvSpPr txBox="1"/>
                  <p:nvPr/>
                </p:nvSpPr>
                <p:spPr>
                  <a:xfrm>
                    <a:off x="6000596" y="4067993"/>
                    <a:ext cx="665498" cy="4298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sz="900" b="1" i="1">
                                  <a:latin typeface="Cambria Math" panose="02040503050406030204" pitchFamily="18" charset="0"/>
                                </a:rPr>
                              </m:ctrlPr>
                            </m:sSubPr>
                            <m:e>
                              <m:r>
                                <a:rPr lang="en-US" altLang="zh-CN" sz="900" b="1" i="1">
                                  <a:latin typeface="Cambria Math" panose="02040503050406030204" pitchFamily="18" charset="0"/>
                                </a:rPr>
                                <m:t> </m:t>
                              </m:r>
                              <m:r>
                                <a:rPr lang="en-US" altLang="zh-CN" sz="900" b="1" i="1">
                                  <a:latin typeface="Cambria Math" panose="02040503050406030204" pitchFamily="18" charset="0"/>
                                </a:rPr>
                                <m:t>𝒔</m:t>
                              </m:r>
                            </m:e>
                            <m:sub>
                              <m:r>
                                <a:rPr lang="en-US" altLang="zh-CN" sz="900" b="1" i="1">
                                  <a:latin typeface="Cambria Math" panose="02040503050406030204" pitchFamily="18" charset="0"/>
                                </a:rPr>
                                <m:t>𝟓</m:t>
                              </m:r>
                            </m:sub>
                          </m:sSub>
                        </m:oMath>
                      </m:oMathPara>
                    </a14:m>
                    <a:endParaRPr lang="zh-CN" altLang="en-US" sz="900" baseline="-25000" dirty="0"/>
                  </a:p>
                </p:txBody>
              </p:sp>
            </mc:Choice>
            <mc:Fallback xmlns="">
              <p:sp>
                <p:nvSpPr>
                  <p:cNvPr id="169" name="TextBox 212">
                    <a:extLst>
                      <a:ext uri="{FF2B5EF4-FFF2-40B4-BE49-F238E27FC236}">
                        <a16:creationId xmlns:a16="http://schemas.microsoft.com/office/drawing/2014/main" id="{1FBD70B9-277E-42BF-9249-80B2CE11E0DD}"/>
                      </a:ext>
                    </a:extLst>
                  </p:cNvPr>
                  <p:cNvSpPr txBox="1">
                    <a:spLocks noRot="1" noChangeAspect="1" noMove="1" noResize="1" noEditPoints="1" noAdjustHandles="1" noChangeArrowheads="1" noChangeShapeType="1" noTextEdit="1"/>
                  </p:cNvSpPr>
                  <p:nvPr/>
                </p:nvSpPr>
                <p:spPr>
                  <a:xfrm>
                    <a:off x="6000596" y="4067993"/>
                    <a:ext cx="665498" cy="429854"/>
                  </a:xfrm>
                  <a:prstGeom prst="rect">
                    <a:avLst/>
                  </a:prstGeom>
                  <a:blipFill>
                    <a:blip r:embed="rId15"/>
                    <a:stretch>
                      <a:fillRect/>
                    </a:stretch>
                  </a:blipFill>
                </p:spPr>
                <p:txBody>
                  <a:bodyPr/>
                  <a:lstStyle/>
                  <a:p>
                    <a:r>
                      <a:rPr lang="zh-CN" altLang="en-US">
                        <a:noFill/>
                      </a:rPr>
                      <a:t> </a:t>
                    </a:r>
                  </a:p>
                </p:txBody>
              </p:sp>
            </mc:Fallback>
          </mc:AlternateContent>
        </p:grpSp>
        <p:sp>
          <p:nvSpPr>
            <p:cNvPr id="333" name="矩形 332">
              <a:extLst>
                <a:ext uri="{FF2B5EF4-FFF2-40B4-BE49-F238E27FC236}">
                  <a16:creationId xmlns:a16="http://schemas.microsoft.com/office/drawing/2014/main" id="{18A3AEFF-94C2-4B25-AD97-E7B74F96FE91}"/>
                </a:ext>
              </a:extLst>
            </p:cNvPr>
            <p:cNvSpPr/>
            <p:nvPr/>
          </p:nvSpPr>
          <p:spPr>
            <a:xfrm>
              <a:off x="2940064" y="3808802"/>
              <a:ext cx="1845248" cy="5229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4" name="直接箭头连接符 353">
            <a:extLst>
              <a:ext uri="{FF2B5EF4-FFF2-40B4-BE49-F238E27FC236}">
                <a16:creationId xmlns:a16="http://schemas.microsoft.com/office/drawing/2014/main" id="{644143B6-AE14-4A97-B661-A718D058914D}"/>
              </a:ext>
            </a:extLst>
          </p:cNvPr>
          <p:cNvCxnSpPr>
            <a:stCxn id="292" idx="2"/>
            <a:endCxn id="310" idx="0"/>
          </p:cNvCxnSpPr>
          <p:nvPr/>
        </p:nvCxnSpPr>
        <p:spPr>
          <a:xfrm flipH="1">
            <a:off x="4154676" y="3327698"/>
            <a:ext cx="15904" cy="48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5" name="矩形 354">
            <a:extLst>
              <a:ext uri="{FF2B5EF4-FFF2-40B4-BE49-F238E27FC236}">
                <a16:creationId xmlns:a16="http://schemas.microsoft.com/office/drawing/2014/main" id="{02157207-7CE7-4B0D-B25C-F300DE5D571F}"/>
              </a:ext>
            </a:extLst>
          </p:cNvPr>
          <p:cNvSpPr/>
          <p:nvPr/>
        </p:nvSpPr>
        <p:spPr>
          <a:xfrm>
            <a:off x="3214205" y="4784150"/>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56" name="矩形 355">
            <a:extLst>
              <a:ext uri="{FF2B5EF4-FFF2-40B4-BE49-F238E27FC236}">
                <a16:creationId xmlns:a16="http://schemas.microsoft.com/office/drawing/2014/main" id="{C3F3E1FE-3F37-4BAF-8689-B4BEDBECDA8B}"/>
              </a:ext>
            </a:extLst>
          </p:cNvPr>
          <p:cNvSpPr/>
          <p:nvPr/>
        </p:nvSpPr>
        <p:spPr>
          <a:xfrm>
            <a:off x="3414638" y="4782208"/>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57" name="矩形 356">
            <a:extLst>
              <a:ext uri="{FF2B5EF4-FFF2-40B4-BE49-F238E27FC236}">
                <a16:creationId xmlns:a16="http://schemas.microsoft.com/office/drawing/2014/main" id="{A2AC9A54-CE0D-43CB-A111-304A9630987E}"/>
              </a:ext>
            </a:extLst>
          </p:cNvPr>
          <p:cNvSpPr/>
          <p:nvPr/>
        </p:nvSpPr>
        <p:spPr>
          <a:xfrm>
            <a:off x="3606932"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58" name="矩形 357">
            <a:extLst>
              <a:ext uri="{FF2B5EF4-FFF2-40B4-BE49-F238E27FC236}">
                <a16:creationId xmlns:a16="http://schemas.microsoft.com/office/drawing/2014/main" id="{F7FBE5F5-197E-4D53-BF78-4D9A638FBE2A}"/>
              </a:ext>
            </a:extLst>
          </p:cNvPr>
          <p:cNvSpPr/>
          <p:nvPr/>
        </p:nvSpPr>
        <p:spPr>
          <a:xfrm>
            <a:off x="3807915"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59" name="矩形 358">
            <a:extLst>
              <a:ext uri="{FF2B5EF4-FFF2-40B4-BE49-F238E27FC236}">
                <a16:creationId xmlns:a16="http://schemas.microsoft.com/office/drawing/2014/main" id="{42E0D343-8240-4D3F-A6FC-7CD6484982D3}"/>
              </a:ext>
            </a:extLst>
          </p:cNvPr>
          <p:cNvSpPr/>
          <p:nvPr/>
        </p:nvSpPr>
        <p:spPr>
          <a:xfrm>
            <a:off x="4013768"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60" name="矩形 359">
            <a:extLst>
              <a:ext uri="{FF2B5EF4-FFF2-40B4-BE49-F238E27FC236}">
                <a16:creationId xmlns:a16="http://schemas.microsoft.com/office/drawing/2014/main" id="{6690D0AF-A1B7-4345-9CBD-A3CFEA814A47}"/>
              </a:ext>
            </a:extLst>
          </p:cNvPr>
          <p:cNvSpPr/>
          <p:nvPr/>
        </p:nvSpPr>
        <p:spPr>
          <a:xfrm>
            <a:off x="4217503"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61" name="矩形 360">
            <a:extLst>
              <a:ext uri="{FF2B5EF4-FFF2-40B4-BE49-F238E27FC236}">
                <a16:creationId xmlns:a16="http://schemas.microsoft.com/office/drawing/2014/main" id="{4B68296A-9307-42DC-A8FF-D9BB87E9D583}"/>
              </a:ext>
            </a:extLst>
          </p:cNvPr>
          <p:cNvSpPr/>
          <p:nvPr/>
        </p:nvSpPr>
        <p:spPr>
          <a:xfrm>
            <a:off x="4417823"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62" name="矩形 361">
            <a:extLst>
              <a:ext uri="{FF2B5EF4-FFF2-40B4-BE49-F238E27FC236}">
                <a16:creationId xmlns:a16="http://schemas.microsoft.com/office/drawing/2014/main" id="{88A4DE76-237C-4129-BBE7-1031D2DE94AE}"/>
              </a:ext>
            </a:extLst>
          </p:cNvPr>
          <p:cNvSpPr/>
          <p:nvPr/>
        </p:nvSpPr>
        <p:spPr>
          <a:xfrm>
            <a:off x="4618143"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mc:AlternateContent xmlns:mc="http://schemas.openxmlformats.org/markup-compatibility/2006" xmlns:a14="http://schemas.microsoft.com/office/drawing/2010/main">
        <mc:Choice Requires="a14">
          <p:sp>
            <p:nvSpPr>
              <p:cNvPr id="363" name="文本框 362">
                <a:extLst>
                  <a:ext uri="{FF2B5EF4-FFF2-40B4-BE49-F238E27FC236}">
                    <a16:creationId xmlns:a16="http://schemas.microsoft.com/office/drawing/2014/main" id="{B8F71453-E2A3-465A-83EF-B9A95116E4A1}"/>
                  </a:ext>
                </a:extLst>
              </p:cNvPr>
              <p:cNvSpPr txBox="1"/>
              <p:nvPr/>
            </p:nvSpPr>
            <p:spPr>
              <a:xfrm>
                <a:off x="3306297" y="5234528"/>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2</m:t>
                          </m:r>
                        </m:sub>
                      </m:sSub>
                    </m:oMath>
                  </m:oMathPara>
                </a14:m>
                <a:endParaRPr lang="zh-CN" altLang="en-US" sz="1400" dirty="0"/>
              </a:p>
            </p:txBody>
          </p:sp>
        </mc:Choice>
        <mc:Fallback xmlns="">
          <p:sp>
            <p:nvSpPr>
              <p:cNvPr id="363" name="文本框 362">
                <a:extLst>
                  <a:ext uri="{FF2B5EF4-FFF2-40B4-BE49-F238E27FC236}">
                    <a16:creationId xmlns:a16="http://schemas.microsoft.com/office/drawing/2014/main" id="{B8F71453-E2A3-465A-83EF-B9A95116E4A1}"/>
                  </a:ext>
                </a:extLst>
              </p:cNvPr>
              <p:cNvSpPr txBox="1">
                <a:spLocks noRot="1" noChangeAspect="1" noMove="1" noResize="1" noEditPoints="1" noAdjustHandles="1" noChangeArrowheads="1" noChangeShapeType="1" noTextEdit="1"/>
              </p:cNvSpPr>
              <p:nvPr/>
            </p:nvSpPr>
            <p:spPr>
              <a:xfrm>
                <a:off x="3306297" y="5234528"/>
                <a:ext cx="255377" cy="307777"/>
              </a:xfrm>
              <a:prstGeom prst="rect">
                <a:avLst/>
              </a:prstGeom>
              <a:blipFill>
                <a:blip r:embed="rId16"/>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4" name="文本框 363">
                <a:extLst>
                  <a:ext uri="{FF2B5EF4-FFF2-40B4-BE49-F238E27FC236}">
                    <a16:creationId xmlns:a16="http://schemas.microsoft.com/office/drawing/2014/main" id="{CFDE82A7-D2CC-4DC1-B61E-DFC293FC0241}"/>
                  </a:ext>
                </a:extLst>
              </p:cNvPr>
              <p:cNvSpPr txBox="1"/>
              <p:nvPr/>
            </p:nvSpPr>
            <p:spPr>
              <a:xfrm>
                <a:off x="3501937" y="5235089"/>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3</m:t>
                          </m:r>
                        </m:sub>
                      </m:sSub>
                    </m:oMath>
                  </m:oMathPara>
                </a14:m>
                <a:endParaRPr lang="zh-CN" altLang="en-US" sz="1400" dirty="0"/>
              </a:p>
            </p:txBody>
          </p:sp>
        </mc:Choice>
        <mc:Fallback xmlns="">
          <p:sp>
            <p:nvSpPr>
              <p:cNvPr id="364" name="文本框 363">
                <a:extLst>
                  <a:ext uri="{FF2B5EF4-FFF2-40B4-BE49-F238E27FC236}">
                    <a16:creationId xmlns:a16="http://schemas.microsoft.com/office/drawing/2014/main" id="{CFDE82A7-D2CC-4DC1-B61E-DFC293FC0241}"/>
                  </a:ext>
                </a:extLst>
              </p:cNvPr>
              <p:cNvSpPr txBox="1">
                <a:spLocks noRot="1" noChangeAspect="1" noMove="1" noResize="1" noEditPoints="1" noAdjustHandles="1" noChangeArrowheads="1" noChangeShapeType="1" noTextEdit="1"/>
              </p:cNvSpPr>
              <p:nvPr/>
            </p:nvSpPr>
            <p:spPr>
              <a:xfrm>
                <a:off x="3501937" y="5235089"/>
                <a:ext cx="255377" cy="307777"/>
              </a:xfrm>
              <a:prstGeom prst="rect">
                <a:avLst/>
              </a:prstGeom>
              <a:blipFill>
                <a:blip r:embed="rId17"/>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5" name="文本框 364">
                <a:extLst>
                  <a:ext uri="{FF2B5EF4-FFF2-40B4-BE49-F238E27FC236}">
                    <a16:creationId xmlns:a16="http://schemas.microsoft.com/office/drawing/2014/main" id="{558E7C62-B7F0-49C5-88A3-D2DBF2B64971}"/>
                  </a:ext>
                </a:extLst>
              </p:cNvPr>
              <p:cNvSpPr txBox="1"/>
              <p:nvPr/>
            </p:nvSpPr>
            <p:spPr>
              <a:xfrm>
                <a:off x="3696950" y="5234528"/>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4</m:t>
                          </m:r>
                        </m:sub>
                      </m:sSub>
                    </m:oMath>
                  </m:oMathPara>
                </a14:m>
                <a:endParaRPr lang="zh-CN" altLang="en-US" sz="1400" dirty="0"/>
              </a:p>
            </p:txBody>
          </p:sp>
        </mc:Choice>
        <mc:Fallback xmlns="">
          <p:sp>
            <p:nvSpPr>
              <p:cNvPr id="365" name="文本框 364">
                <a:extLst>
                  <a:ext uri="{FF2B5EF4-FFF2-40B4-BE49-F238E27FC236}">
                    <a16:creationId xmlns:a16="http://schemas.microsoft.com/office/drawing/2014/main" id="{558E7C62-B7F0-49C5-88A3-D2DBF2B64971}"/>
                  </a:ext>
                </a:extLst>
              </p:cNvPr>
              <p:cNvSpPr txBox="1">
                <a:spLocks noRot="1" noChangeAspect="1" noMove="1" noResize="1" noEditPoints="1" noAdjustHandles="1" noChangeArrowheads="1" noChangeShapeType="1" noTextEdit="1"/>
              </p:cNvSpPr>
              <p:nvPr/>
            </p:nvSpPr>
            <p:spPr>
              <a:xfrm>
                <a:off x="3696950" y="5234528"/>
                <a:ext cx="255377" cy="307777"/>
              </a:xfrm>
              <a:prstGeom prst="rect">
                <a:avLst/>
              </a:prstGeom>
              <a:blipFill>
                <a:blip r:embed="rId18"/>
                <a:stretch>
                  <a:fillRect r="-14286"/>
                </a:stretch>
              </a:blipFill>
            </p:spPr>
            <p:txBody>
              <a:bodyPr/>
              <a:lstStyle/>
              <a:p>
                <a:r>
                  <a:rPr lang="zh-CN" altLang="en-US">
                    <a:noFill/>
                  </a:rPr>
                  <a:t> </a:t>
                </a:r>
              </a:p>
            </p:txBody>
          </p:sp>
        </mc:Fallback>
      </mc:AlternateContent>
      <p:sp>
        <p:nvSpPr>
          <p:cNvPr id="366" name="矩形 365">
            <a:extLst>
              <a:ext uri="{FF2B5EF4-FFF2-40B4-BE49-F238E27FC236}">
                <a16:creationId xmlns:a16="http://schemas.microsoft.com/office/drawing/2014/main" id="{10A5695A-F14F-4C5F-A45C-C7D33E6351E1}"/>
              </a:ext>
            </a:extLst>
          </p:cNvPr>
          <p:cNvSpPr/>
          <p:nvPr/>
        </p:nvSpPr>
        <p:spPr>
          <a:xfrm>
            <a:off x="4819341"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67" name="矩形 366">
            <a:extLst>
              <a:ext uri="{FF2B5EF4-FFF2-40B4-BE49-F238E27FC236}">
                <a16:creationId xmlns:a16="http://schemas.microsoft.com/office/drawing/2014/main" id="{AD10B435-6BDF-42F6-8998-D0A45465EF78}"/>
              </a:ext>
            </a:extLst>
          </p:cNvPr>
          <p:cNvSpPr/>
          <p:nvPr/>
        </p:nvSpPr>
        <p:spPr>
          <a:xfrm>
            <a:off x="5030441"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68" name="矩形 367">
            <a:extLst>
              <a:ext uri="{FF2B5EF4-FFF2-40B4-BE49-F238E27FC236}">
                <a16:creationId xmlns:a16="http://schemas.microsoft.com/office/drawing/2014/main" id="{0DB5C9CE-33FA-4D18-8551-E2C99FD3B0D6}"/>
              </a:ext>
            </a:extLst>
          </p:cNvPr>
          <p:cNvSpPr/>
          <p:nvPr/>
        </p:nvSpPr>
        <p:spPr>
          <a:xfrm>
            <a:off x="5216686"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69" name="矩形 368">
            <a:extLst>
              <a:ext uri="{FF2B5EF4-FFF2-40B4-BE49-F238E27FC236}">
                <a16:creationId xmlns:a16="http://schemas.microsoft.com/office/drawing/2014/main" id="{8C17C660-F55B-4432-BF4B-7E423D3EB674}"/>
              </a:ext>
            </a:extLst>
          </p:cNvPr>
          <p:cNvSpPr/>
          <p:nvPr/>
        </p:nvSpPr>
        <p:spPr>
          <a:xfrm>
            <a:off x="5409611"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70" name="矩形 369">
            <a:extLst>
              <a:ext uri="{FF2B5EF4-FFF2-40B4-BE49-F238E27FC236}">
                <a16:creationId xmlns:a16="http://schemas.microsoft.com/office/drawing/2014/main" id="{1CB899D4-0F53-4AC6-819A-9F833DDF177C}"/>
              </a:ext>
            </a:extLst>
          </p:cNvPr>
          <p:cNvSpPr/>
          <p:nvPr/>
        </p:nvSpPr>
        <p:spPr>
          <a:xfrm>
            <a:off x="5602536"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71" name="矩形 370">
            <a:extLst>
              <a:ext uri="{FF2B5EF4-FFF2-40B4-BE49-F238E27FC236}">
                <a16:creationId xmlns:a16="http://schemas.microsoft.com/office/drawing/2014/main" id="{85EEBFDC-35D9-4CD4-8C91-06D76F449938}"/>
              </a:ext>
            </a:extLst>
          </p:cNvPr>
          <p:cNvSpPr/>
          <p:nvPr/>
        </p:nvSpPr>
        <p:spPr>
          <a:xfrm>
            <a:off x="5800550"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72" name="矩形 371">
            <a:extLst>
              <a:ext uri="{FF2B5EF4-FFF2-40B4-BE49-F238E27FC236}">
                <a16:creationId xmlns:a16="http://schemas.microsoft.com/office/drawing/2014/main" id="{0AF6EED1-443A-410A-BDDD-090E4E3A07AB}"/>
              </a:ext>
            </a:extLst>
          </p:cNvPr>
          <p:cNvSpPr/>
          <p:nvPr/>
        </p:nvSpPr>
        <p:spPr>
          <a:xfrm>
            <a:off x="6010434"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73" name="矩形 372">
            <a:extLst>
              <a:ext uri="{FF2B5EF4-FFF2-40B4-BE49-F238E27FC236}">
                <a16:creationId xmlns:a16="http://schemas.microsoft.com/office/drawing/2014/main" id="{6E6FAAA5-A008-49CB-B76E-0DBCD9722128}"/>
              </a:ext>
            </a:extLst>
          </p:cNvPr>
          <p:cNvSpPr/>
          <p:nvPr/>
        </p:nvSpPr>
        <p:spPr>
          <a:xfrm>
            <a:off x="6207238" y="478097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mc:AlternateContent xmlns:mc="http://schemas.openxmlformats.org/markup-compatibility/2006" xmlns:a14="http://schemas.microsoft.com/office/drawing/2010/main">
        <mc:Choice Requires="a14">
          <p:sp>
            <p:nvSpPr>
              <p:cNvPr id="374" name="文本框 373">
                <a:extLst>
                  <a:ext uri="{FF2B5EF4-FFF2-40B4-BE49-F238E27FC236}">
                    <a16:creationId xmlns:a16="http://schemas.microsoft.com/office/drawing/2014/main" id="{460C5920-CF71-4C00-A0DA-9F03A9A48BB8}"/>
                  </a:ext>
                </a:extLst>
              </p:cNvPr>
              <p:cNvSpPr txBox="1"/>
              <p:nvPr/>
            </p:nvSpPr>
            <p:spPr>
              <a:xfrm>
                <a:off x="8016560" y="5238486"/>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𝑇</m:t>
                          </m:r>
                        </m:sub>
                      </m:sSub>
                    </m:oMath>
                  </m:oMathPara>
                </a14:m>
                <a:endParaRPr lang="zh-CN" altLang="en-US" sz="1400" dirty="0"/>
              </a:p>
            </p:txBody>
          </p:sp>
        </mc:Choice>
        <mc:Fallback xmlns="">
          <p:sp>
            <p:nvSpPr>
              <p:cNvPr id="374" name="文本框 373">
                <a:extLst>
                  <a:ext uri="{FF2B5EF4-FFF2-40B4-BE49-F238E27FC236}">
                    <a16:creationId xmlns:a16="http://schemas.microsoft.com/office/drawing/2014/main" id="{460C5920-CF71-4C00-A0DA-9F03A9A48BB8}"/>
                  </a:ext>
                </a:extLst>
              </p:cNvPr>
              <p:cNvSpPr txBox="1">
                <a:spLocks noRot="1" noChangeAspect="1" noMove="1" noResize="1" noEditPoints="1" noAdjustHandles="1" noChangeArrowheads="1" noChangeShapeType="1" noTextEdit="1"/>
              </p:cNvSpPr>
              <p:nvPr/>
            </p:nvSpPr>
            <p:spPr>
              <a:xfrm>
                <a:off x="8016560" y="5238486"/>
                <a:ext cx="255377" cy="307777"/>
              </a:xfrm>
              <a:prstGeom prst="rect">
                <a:avLst/>
              </a:prstGeom>
              <a:blipFill>
                <a:blip r:embed="rId19"/>
                <a:stretch>
                  <a:fillRect r="-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5" name="文本框 374">
                <a:extLst>
                  <a:ext uri="{FF2B5EF4-FFF2-40B4-BE49-F238E27FC236}">
                    <a16:creationId xmlns:a16="http://schemas.microsoft.com/office/drawing/2014/main" id="{CA5CBA2F-9711-4650-83CC-21FC4B8E3ADE}"/>
                  </a:ext>
                </a:extLst>
              </p:cNvPr>
              <p:cNvSpPr txBox="1"/>
              <p:nvPr/>
            </p:nvSpPr>
            <p:spPr>
              <a:xfrm>
                <a:off x="5409611" y="5261673"/>
                <a:ext cx="1089940"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zh-CN" altLang="en-US" sz="1400" i="1" smtClean="0">
                          <a:latin typeface="Cambria Math" panose="02040503050406030204" pitchFamily="18" charset="0"/>
                        </a:rPr>
                        <m:t>⋯⋯⋯</m:t>
                      </m:r>
                      <m:r>
                        <a:rPr lang="zh-CN" altLang="en-US" sz="1400" i="1">
                          <a:latin typeface="Cambria Math" panose="02040503050406030204" pitchFamily="18" charset="0"/>
                        </a:rPr>
                        <m:t>⋯⋯</m:t>
                      </m:r>
                    </m:oMath>
                  </m:oMathPara>
                </a14:m>
                <a:endParaRPr lang="zh-CN" altLang="en-US" sz="1400" dirty="0"/>
              </a:p>
            </p:txBody>
          </p:sp>
        </mc:Choice>
        <mc:Fallback xmlns="">
          <p:sp>
            <p:nvSpPr>
              <p:cNvPr id="375" name="文本框 374">
                <a:extLst>
                  <a:ext uri="{FF2B5EF4-FFF2-40B4-BE49-F238E27FC236}">
                    <a16:creationId xmlns:a16="http://schemas.microsoft.com/office/drawing/2014/main" id="{CA5CBA2F-9711-4650-83CC-21FC4B8E3ADE}"/>
                  </a:ext>
                </a:extLst>
              </p:cNvPr>
              <p:cNvSpPr txBox="1">
                <a:spLocks noRot="1" noChangeAspect="1" noMove="1" noResize="1" noEditPoints="1" noAdjustHandles="1" noChangeArrowheads="1" noChangeShapeType="1" noTextEdit="1"/>
              </p:cNvSpPr>
              <p:nvPr/>
            </p:nvSpPr>
            <p:spPr>
              <a:xfrm>
                <a:off x="5409611" y="5261673"/>
                <a:ext cx="1089940" cy="307777"/>
              </a:xfrm>
              <a:prstGeom prst="rect">
                <a:avLst/>
              </a:prstGeom>
              <a:blipFill>
                <a:blip r:embed="rId20"/>
                <a:stretch>
                  <a:fillRect/>
                </a:stretch>
              </a:blipFill>
            </p:spPr>
            <p:txBody>
              <a:bodyPr/>
              <a:lstStyle/>
              <a:p>
                <a:r>
                  <a:rPr lang="zh-CN" altLang="en-US">
                    <a:noFill/>
                  </a:rPr>
                  <a:t> </a:t>
                </a:r>
              </a:p>
            </p:txBody>
          </p:sp>
        </mc:Fallback>
      </mc:AlternateContent>
      <p:cxnSp>
        <p:nvCxnSpPr>
          <p:cNvPr id="376" name="直接箭头连接符 375">
            <a:extLst>
              <a:ext uri="{FF2B5EF4-FFF2-40B4-BE49-F238E27FC236}">
                <a16:creationId xmlns:a16="http://schemas.microsoft.com/office/drawing/2014/main" id="{A7295686-79EB-440B-8710-2B35A6F0C1E4}"/>
              </a:ext>
            </a:extLst>
          </p:cNvPr>
          <p:cNvCxnSpPr>
            <a:stCxn id="326" idx="2"/>
            <a:endCxn id="355" idx="0"/>
          </p:cNvCxnSpPr>
          <p:nvPr/>
        </p:nvCxnSpPr>
        <p:spPr>
          <a:xfrm flipH="1">
            <a:off x="3268205" y="4252107"/>
            <a:ext cx="521225" cy="53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7" name="矩形 376">
            <a:extLst>
              <a:ext uri="{FF2B5EF4-FFF2-40B4-BE49-F238E27FC236}">
                <a16:creationId xmlns:a16="http://schemas.microsoft.com/office/drawing/2014/main" id="{150D98C2-58F3-4513-A991-A3B674430CED}"/>
              </a:ext>
            </a:extLst>
          </p:cNvPr>
          <p:cNvSpPr/>
          <p:nvPr/>
        </p:nvSpPr>
        <p:spPr>
          <a:xfrm>
            <a:off x="6399058" y="477613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78" name="矩形 377">
            <a:extLst>
              <a:ext uri="{FF2B5EF4-FFF2-40B4-BE49-F238E27FC236}">
                <a16:creationId xmlns:a16="http://schemas.microsoft.com/office/drawing/2014/main" id="{04EE9A3A-B9E1-42CF-8F68-2CCA494DCEC6}"/>
              </a:ext>
            </a:extLst>
          </p:cNvPr>
          <p:cNvSpPr/>
          <p:nvPr/>
        </p:nvSpPr>
        <p:spPr>
          <a:xfrm>
            <a:off x="6610158" y="477613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79" name="矩形 378">
            <a:extLst>
              <a:ext uri="{FF2B5EF4-FFF2-40B4-BE49-F238E27FC236}">
                <a16:creationId xmlns:a16="http://schemas.microsoft.com/office/drawing/2014/main" id="{958AC31E-263A-4447-98BA-9B9239EEB27C}"/>
              </a:ext>
            </a:extLst>
          </p:cNvPr>
          <p:cNvSpPr/>
          <p:nvPr/>
        </p:nvSpPr>
        <p:spPr>
          <a:xfrm>
            <a:off x="6796403" y="477613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80" name="矩形 379">
            <a:extLst>
              <a:ext uri="{FF2B5EF4-FFF2-40B4-BE49-F238E27FC236}">
                <a16:creationId xmlns:a16="http://schemas.microsoft.com/office/drawing/2014/main" id="{258BB0B4-819D-4472-BAF3-5F0BFBFD181B}"/>
              </a:ext>
            </a:extLst>
          </p:cNvPr>
          <p:cNvSpPr/>
          <p:nvPr/>
        </p:nvSpPr>
        <p:spPr>
          <a:xfrm>
            <a:off x="6989328" y="477613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81" name="矩形 380">
            <a:extLst>
              <a:ext uri="{FF2B5EF4-FFF2-40B4-BE49-F238E27FC236}">
                <a16:creationId xmlns:a16="http://schemas.microsoft.com/office/drawing/2014/main" id="{DE7E4A7A-A4E0-441F-84F2-A2AF8819CD14}"/>
              </a:ext>
            </a:extLst>
          </p:cNvPr>
          <p:cNvSpPr/>
          <p:nvPr/>
        </p:nvSpPr>
        <p:spPr>
          <a:xfrm>
            <a:off x="7182253" y="477613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82" name="矩形 381">
            <a:extLst>
              <a:ext uri="{FF2B5EF4-FFF2-40B4-BE49-F238E27FC236}">
                <a16:creationId xmlns:a16="http://schemas.microsoft.com/office/drawing/2014/main" id="{E230306B-1CC6-4FFF-B934-2B2041F3DCD5}"/>
              </a:ext>
            </a:extLst>
          </p:cNvPr>
          <p:cNvSpPr/>
          <p:nvPr/>
        </p:nvSpPr>
        <p:spPr>
          <a:xfrm>
            <a:off x="7380267" y="477613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83" name="矩形 382">
            <a:extLst>
              <a:ext uri="{FF2B5EF4-FFF2-40B4-BE49-F238E27FC236}">
                <a16:creationId xmlns:a16="http://schemas.microsoft.com/office/drawing/2014/main" id="{B217CB0D-33E9-486D-AA90-F3C6BC55E1FD}"/>
              </a:ext>
            </a:extLst>
          </p:cNvPr>
          <p:cNvSpPr/>
          <p:nvPr/>
        </p:nvSpPr>
        <p:spPr>
          <a:xfrm>
            <a:off x="7590151" y="477613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84" name="矩形 383">
            <a:extLst>
              <a:ext uri="{FF2B5EF4-FFF2-40B4-BE49-F238E27FC236}">
                <a16:creationId xmlns:a16="http://schemas.microsoft.com/office/drawing/2014/main" id="{E9A07112-AB36-4F20-88BB-7E9200CEC20B}"/>
              </a:ext>
            </a:extLst>
          </p:cNvPr>
          <p:cNvSpPr/>
          <p:nvPr/>
        </p:nvSpPr>
        <p:spPr>
          <a:xfrm>
            <a:off x="7786955" y="477613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85" name="矩形 384">
            <a:extLst>
              <a:ext uri="{FF2B5EF4-FFF2-40B4-BE49-F238E27FC236}">
                <a16:creationId xmlns:a16="http://schemas.microsoft.com/office/drawing/2014/main" id="{E66FD477-A61E-4DF2-B2DE-524859F5A1E2}"/>
              </a:ext>
            </a:extLst>
          </p:cNvPr>
          <p:cNvSpPr/>
          <p:nvPr/>
        </p:nvSpPr>
        <p:spPr>
          <a:xfrm>
            <a:off x="7971740" y="4784150"/>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86" name="矩形 385">
            <a:extLst>
              <a:ext uri="{FF2B5EF4-FFF2-40B4-BE49-F238E27FC236}">
                <a16:creationId xmlns:a16="http://schemas.microsoft.com/office/drawing/2014/main" id="{D21926D5-6E4B-45D8-937D-10C9D60D2CAD}"/>
              </a:ext>
            </a:extLst>
          </p:cNvPr>
          <p:cNvSpPr/>
          <p:nvPr/>
        </p:nvSpPr>
        <p:spPr>
          <a:xfrm>
            <a:off x="8168544" y="4784150"/>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cxnSp>
        <p:nvCxnSpPr>
          <p:cNvPr id="387" name="直接箭头连接符 386">
            <a:extLst>
              <a:ext uri="{FF2B5EF4-FFF2-40B4-BE49-F238E27FC236}">
                <a16:creationId xmlns:a16="http://schemas.microsoft.com/office/drawing/2014/main" id="{A9C6E40B-9468-4354-952B-38188D0CD814}"/>
              </a:ext>
            </a:extLst>
          </p:cNvPr>
          <p:cNvCxnSpPr>
            <a:cxnSpLocks/>
            <a:stCxn id="311" idx="4"/>
            <a:endCxn id="356" idx="0"/>
          </p:cNvCxnSpPr>
          <p:nvPr/>
        </p:nvCxnSpPr>
        <p:spPr>
          <a:xfrm flipH="1">
            <a:off x="3468638" y="4256858"/>
            <a:ext cx="322408" cy="525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8" name="直接箭头连接符 387">
            <a:extLst>
              <a:ext uri="{FF2B5EF4-FFF2-40B4-BE49-F238E27FC236}">
                <a16:creationId xmlns:a16="http://schemas.microsoft.com/office/drawing/2014/main" id="{C865B242-9191-4B38-8E1D-029654F79C9F}"/>
              </a:ext>
            </a:extLst>
          </p:cNvPr>
          <p:cNvCxnSpPr>
            <a:stCxn id="327" idx="2"/>
            <a:endCxn id="357" idx="0"/>
          </p:cNvCxnSpPr>
          <p:nvPr/>
        </p:nvCxnSpPr>
        <p:spPr>
          <a:xfrm flipH="1">
            <a:off x="3660932" y="4269872"/>
            <a:ext cx="507121" cy="51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9" name="直接箭头连接符 388">
            <a:extLst>
              <a:ext uri="{FF2B5EF4-FFF2-40B4-BE49-F238E27FC236}">
                <a16:creationId xmlns:a16="http://schemas.microsoft.com/office/drawing/2014/main" id="{B72FAC37-B2B6-43A8-9C71-41FDFD888D4F}"/>
              </a:ext>
            </a:extLst>
          </p:cNvPr>
          <p:cNvCxnSpPr>
            <a:cxnSpLocks/>
            <a:stCxn id="327" idx="2"/>
            <a:endCxn id="358" idx="0"/>
          </p:cNvCxnSpPr>
          <p:nvPr/>
        </p:nvCxnSpPr>
        <p:spPr>
          <a:xfrm flipH="1">
            <a:off x="3861915" y="4269872"/>
            <a:ext cx="306138" cy="51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0" name="直接箭头连接符 389">
            <a:extLst>
              <a:ext uri="{FF2B5EF4-FFF2-40B4-BE49-F238E27FC236}">
                <a16:creationId xmlns:a16="http://schemas.microsoft.com/office/drawing/2014/main" id="{D2CCB598-EE4F-460A-AD53-E6ADF0EBFEF1}"/>
              </a:ext>
            </a:extLst>
          </p:cNvPr>
          <p:cNvCxnSpPr>
            <a:stCxn id="327" idx="2"/>
            <a:endCxn id="359" idx="0"/>
          </p:cNvCxnSpPr>
          <p:nvPr/>
        </p:nvCxnSpPr>
        <p:spPr>
          <a:xfrm flipH="1">
            <a:off x="4067768" y="4269872"/>
            <a:ext cx="100285" cy="51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1" name="直接箭头连接符 390">
            <a:extLst>
              <a:ext uri="{FF2B5EF4-FFF2-40B4-BE49-F238E27FC236}">
                <a16:creationId xmlns:a16="http://schemas.microsoft.com/office/drawing/2014/main" id="{801C6A77-0B0C-4EF2-9FED-BA9FF356A32A}"/>
              </a:ext>
            </a:extLst>
          </p:cNvPr>
          <p:cNvCxnSpPr>
            <a:stCxn id="328" idx="2"/>
            <a:endCxn id="360" idx="0"/>
          </p:cNvCxnSpPr>
          <p:nvPr/>
        </p:nvCxnSpPr>
        <p:spPr>
          <a:xfrm flipH="1">
            <a:off x="4271503" y="4269872"/>
            <a:ext cx="255008" cy="51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2" name="直接箭头连接符 391">
            <a:extLst>
              <a:ext uri="{FF2B5EF4-FFF2-40B4-BE49-F238E27FC236}">
                <a16:creationId xmlns:a16="http://schemas.microsoft.com/office/drawing/2014/main" id="{EFEAB888-D0E3-44DD-808C-EB3DFC1B2321}"/>
              </a:ext>
            </a:extLst>
          </p:cNvPr>
          <p:cNvCxnSpPr>
            <a:cxnSpLocks/>
            <a:endCxn id="362" idx="0"/>
          </p:cNvCxnSpPr>
          <p:nvPr/>
        </p:nvCxnSpPr>
        <p:spPr>
          <a:xfrm>
            <a:off x="4536453" y="4173902"/>
            <a:ext cx="135690" cy="60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3" name="直接箭头连接符 392">
            <a:extLst>
              <a:ext uri="{FF2B5EF4-FFF2-40B4-BE49-F238E27FC236}">
                <a16:creationId xmlns:a16="http://schemas.microsoft.com/office/drawing/2014/main" id="{DFBF6041-375C-4860-9E11-D49C87DD2555}"/>
              </a:ext>
            </a:extLst>
          </p:cNvPr>
          <p:cNvCxnSpPr>
            <a:stCxn id="307" idx="2"/>
            <a:endCxn id="333" idx="0"/>
          </p:cNvCxnSpPr>
          <p:nvPr/>
        </p:nvCxnSpPr>
        <p:spPr>
          <a:xfrm flipH="1">
            <a:off x="7303096" y="3368549"/>
            <a:ext cx="7866" cy="440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4" name="直接箭头连接符 393">
            <a:extLst>
              <a:ext uri="{FF2B5EF4-FFF2-40B4-BE49-F238E27FC236}">
                <a16:creationId xmlns:a16="http://schemas.microsoft.com/office/drawing/2014/main" id="{D52548DF-97BA-4B72-A9FA-A133F78CFC6D}"/>
              </a:ext>
            </a:extLst>
          </p:cNvPr>
          <p:cNvCxnSpPr>
            <a:cxnSpLocks/>
            <a:stCxn id="351" idx="2"/>
            <a:endCxn id="386" idx="0"/>
          </p:cNvCxnSpPr>
          <p:nvPr/>
        </p:nvCxnSpPr>
        <p:spPr>
          <a:xfrm>
            <a:off x="7674931" y="4269871"/>
            <a:ext cx="547613" cy="514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5" name="直接箭头连接符 394">
            <a:extLst>
              <a:ext uri="{FF2B5EF4-FFF2-40B4-BE49-F238E27FC236}">
                <a16:creationId xmlns:a16="http://schemas.microsoft.com/office/drawing/2014/main" id="{C8F950DF-FFCF-4B51-BF44-288E55D642DE}"/>
              </a:ext>
            </a:extLst>
          </p:cNvPr>
          <p:cNvCxnSpPr>
            <a:cxnSpLocks/>
            <a:stCxn id="351" idx="2"/>
            <a:endCxn id="385" idx="0"/>
          </p:cNvCxnSpPr>
          <p:nvPr/>
        </p:nvCxnSpPr>
        <p:spPr>
          <a:xfrm>
            <a:off x="7674931" y="4269871"/>
            <a:ext cx="350809" cy="514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6" name="直接箭头连接符 395">
            <a:extLst>
              <a:ext uri="{FF2B5EF4-FFF2-40B4-BE49-F238E27FC236}">
                <a16:creationId xmlns:a16="http://schemas.microsoft.com/office/drawing/2014/main" id="{43909593-A733-4DC1-9E8B-B3801E4AD072}"/>
              </a:ext>
            </a:extLst>
          </p:cNvPr>
          <p:cNvCxnSpPr>
            <a:cxnSpLocks/>
            <a:stCxn id="351" idx="2"/>
            <a:endCxn id="384" idx="0"/>
          </p:cNvCxnSpPr>
          <p:nvPr/>
        </p:nvCxnSpPr>
        <p:spPr>
          <a:xfrm>
            <a:off x="7674931" y="4269871"/>
            <a:ext cx="166024" cy="506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直接箭头连接符 396">
            <a:extLst>
              <a:ext uri="{FF2B5EF4-FFF2-40B4-BE49-F238E27FC236}">
                <a16:creationId xmlns:a16="http://schemas.microsoft.com/office/drawing/2014/main" id="{D25365CB-25BE-4203-9286-19426C5BEFB2}"/>
              </a:ext>
            </a:extLst>
          </p:cNvPr>
          <p:cNvCxnSpPr>
            <a:stCxn id="350" idx="2"/>
            <a:endCxn id="383" idx="0"/>
          </p:cNvCxnSpPr>
          <p:nvPr/>
        </p:nvCxnSpPr>
        <p:spPr>
          <a:xfrm>
            <a:off x="7316473" y="4269871"/>
            <a:ext cx="327678" cy="506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8" name="直接箭头连接符 397">
            <a:extLst>
              <a:ext uri="{FF2B5EF4-FFF2-40B4-BE49-F238E27FC236}">
                <a16:creationId xmlns:a16="http://schemas.microsoft.com/office/drawing/2014/main" id="{50EE3EB4-0481-43AE-A096-54C6073F1614}"/>
              </a:ext>
            </a:extLst>
          </p:cNvPr>
          <p:cNvCxnSpPr>
            <a:stCxn id="350" idx="2"/>
            <a:endCxn id="382" idx="0"/>
          </p:cNvCxnSpPr>
          <p:nvPr/>
        </p:nvCxnSpPr>
        <p:spPr>
          <a:xfrm>
            <a:off x="7316473" y="4269871"/>
            <a:ext cx="117794" cy="506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9" name="直接箭头连接符 398">
            <a:extLst>
              <a:ext uri="{FF2B5EF4-FFF2-40B4-BE49-F238E27FC236}">
                <a16:creationId xmlns:a16="http://schemas.microsoft.com/office/drawing/2014/main" id="{09F947E1-6C83-4F5F-A012-FE5F5DB2C32E}"/>
              </a:ext>
            </a:extLst>
          </p:cNvPr>
          <p:cNvCxnSpPr>
            <a:cxnSpLocks/>
            <a:stCxn id="350" idx="2"/>
            <a:endCxn id="381" idx="0"/>
          </p:cNvCxnSpPr>
          <p:nvPr/>
        </p:nvCxnSpPr>
        <p:spPr>
          <a:xfrm flipH="1">
            <a:off x="7236253" y="4269871"/>
            <a:ext cx="80220" cy="506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0" name="直接箭头连接符 399">
            <a:extLst>
              <a:ext uri="{FF2B5EF4-FFF2-40B4-BE49-F238E27FC236}">
                <a16:creationId xmlns:a16="http://schemas.microsoft.com/office/drawing/2014/main" id="{706E8D7F-6F05-4A11-A9C5-9322A7234130}"/>
              </a:ext>
            </a:extLst>
          </p:cNvPr>
          <p:cNvCxnSpPr>
            <a:stCxn id="349" idx="2"/>
            <a:endCxn id="380" idx="0"/>
          </p:cNvCxnSpPr>
          <p:nvPr/>
        </p:nvCxnSpPr>
        <p:spPr>
          <a:xfrm>
            <a:off x="6937850" y="4252106"/>
            <a:ext cx="105478" cy="52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1" name="直接箭头连接符 400">
            <a:extLst>
              <a:ext uri="{FF2B5EF4-FFF2-40B4-BE49-F238E27FC236}">
                <a16:creationId xmlns:a16="http://schemas.microsoft.com/office/drawing/2014/main" id="{2EDE01BE-47DD-409B-8E0A-97D675C935C1}"/>
              </a:ext>
            </a:extLst>
          </p:cNvPr>
          <p:cNvCxnSpPr>
            <a:cxnSpLocks/>
            <a:stCxn id="334" idx="4"/>
            <a:endCxn id="379" idx="0"/>
          </p:cNvCxnSpPr>
          <p:nvPr/>
        </p:nvCxnSpPr>
        <p:spPr>
          <a:xfrm flipH="1">
            <a:off x="6850403" y="4256857"/>
            <a:ext cx="89063" cy="519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2" name="文本框 401">
                <a:extLst>
                  <a:ext uri="{FF2B5EF4-FFF2-40B4-BE49-F238E27FC236}">
                    <a16:creationId xmlns:a16="http://schemas.microsoft.com/office/drawing/2014/main" id="{9ABA95CF-C029-4A64-B8A4-D298AB1B13EA}"/>
                  </a:ext>
                </a:extLst>
              </p:cNvPr>
              <p:cNvSpPr txBox="1"/>
              <p:nvPr/>
            </p:nvSpPr>
            <p:spPr>
              <a:xfrm>
                <a:off x="3908359" y="5231016"/>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𝑜</m:t>
                          </m:r>
                        </m:e>
                        <m:sub>
                          <m:r>
                            <a:rPr lang="en-US" altLang="zh-CN" sz="1400" i="1">
                              <a:latin typeface="Cambria Math" panose="02040503050406030204" pitchFamily="18" charset="0"/>
                            </a:rPr>
                            <m:t>5</m:t>
                          </m:r>
                        </m:sub>
                      </m:sSub>
                    </m:oMath>
                  </m:oMathPara>
                </a14:m>
                <a:endParaRPr lang="zh-CN" altLang="en-US" sz="1400" dirty="0"/>
              </a:p>
            </p:txBody>
          </p:sp>
        </mc:Choice>
        <mc:Fallback xmlns="">
          <p:sp>
            <p:nvSpPr>
              <p:cNvPr id="402" name="文本框 401">
                <a:extLst>
                  <a:ext uri="{FF2B5EF4-FFF2-40B4-BE49-F238E27FC236}">
                    <a16:creationId xmlns:a16="http://schemas.microsoft.com/office/drawing/2014/main" id="{9ABA95CF-C029-4A64-B8A4-D298AB1B13EA}"/>
                  </a:ext>
                </a:extLst>
              </p:cNvPr>
              <p:cNvSpPr txBox="1">
                <a:spLocks noRot="1" noChangeAspect="1" noMove="1" noResize="1" noEditPoints="1" noAdjustHandles="1" noChangeArrowheads="1" noChangeShapeType="1" noTextEdit="1"/>
              </p:cNvSpPr>
              <p:nvPr/>
            </p:nvSpPr>
            <p:spPr>
              <a:xfrm>
                <a:off x="3908359" y="5231016"/>
                <a:ext cx="255377" cy="307777"/>
              </a:xfrm>
              <a:prstGeom prst="rect">
                <a:avLst/>
              </a:prstGeom>
              <a:blipFill>
                <a:blip r:embed="rId21"/>
                <a:stretch>
                  <a:fillRect r="-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3" name="文本框 402">
                <a:extLst>
                  <a:ext uri="{FF2B5EF4-FFF2-40B4-BE49-F238E27FC236}">
                    <a16:creationId xmlns:a16="http://schemas.microsoft.com/office/drawing/2014/main" id="{115D8C54-F6D3-410B-816A-273174AE869F}"/>
                  </a:ext>
                </a:extLst>
              </p:cNvPr>
              <p:cNvSpPr txBox="1"/>
              <p:nvPr/>
            </p:nvSpPr>
            <p:spPr>
              <a:xfrm>
                <a:off x="4106289" y="5238449"/>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i="1">
                              <a:latin typeface="Cambria Math" panose="02040503050406030204" pitchFamily="18" charset="0"/>
                            </a:rPr>
                            <m:t>6</m:t>
                          </m:r>
                        </m:sub>
                      </m:sSub>
                    </m:oMath>
                  </m:oMathPara>
                </a14:m>
                <a:endParaRPr lang="zh-CN" altLang="en-US" sz="1400" dirty="0"/>
              </a:p>
            </p:txBody>
          </p:sp>
        </mc:Choice>
        <mc:Fallback xmlns="">
          <p:sp>
            <p:nvSpPr>
              <p:cNvPr id="403" name="文本框 402">
                <a:extLst>
                  <a:ext uri="{FF2B5EF4-FFF2-40B4-BE49-F238E27FC236}">
                    <a16:creationId xmlns:a16="http://schemas.microsoft.com/office/drawing/2014/main" id="{115D8C54-F6D3-410B-816A-273174AE869F}"/>
                  </a:ext>
                </a:extLst>
              </p:cNvPr>
              <p:cNvSpPr txBox="1">
                <a:spLocks noRot="1" noChangeAspect="1" noMove="1" noResize="1" noEditPoints="1" noAdjustHandles="1" noChangeArrowheads="1" noChangeShapeType="1" noTextEdit="1"/>
              </p:cNvSpPr>
              <p:nvPr/>
            </p:nvSpPr>
            <p:spPr>
              <a:xfrm>
                <a:off x="4106289" y="5238449"/>
                <a:ext cx="255377" cy="307777"/>
              </a:xfrm>
              <a:prstGeom prst="rect">
                <a:avLst/>
              </a:prstGeom>
              <a:blipFill>
                <a:blip r:embed="rId22"/>
                <a:stretch>
                  <a:fillRect r="-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CB28FF1F-CC48-404D-A0B5-0C737D0F73F4}"/>
                  </a:ext>
                </a:extLst>
              </p:cNvPr>
              <p:cNvSpPr txBox="1"/>
              <p:nvPr/>
            </p:nvSpPr>
            <p:spPr>
              <a:xfrm>
                <a:off x="4301929" y="5239010"/>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i="1">
                              <a:latin typeface="Cambria Math" panose="02040503050406030204" pitchFamily="18" charset="0"/>
                            </a:rPr>
                            <m:t>7</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CB28FF1F-CC48-404D-A0B5-0C737D0F73F4}"/>
                  </a:ext>
                </a:extLst>
              </p:cNvPr>
              <p:cNvSpPr txBox="1">
                <a:spLocks noRot="1" noChangeAspect="1" noMove="1" noResize="1" noEditPoints="1" noAdjustHandles="1" noChangeArrowheads="1" noChangeShapeType="1" noTextEdit="1"/>
              </p:cNvSpPr>
              <p:nvPr/>
            </p:nvSpPr>
            <p:spPr>
              <a:xfrm>
                <a:off x="4301929" y="5239010"/>
                <a:ext cx="255377" cy="307777"/>
              </a:xfrm>
              <a:prstGeom prst="rect">
                <a:avLst/>
              </a:prstGeom>
              <a:blipFill>
                <a:blip r:embed="rId23"/>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FB22B618-7CB9-4B97-A957-FEC4909DCFB1}"/>
                  </a:ext>
                </a:extLst>
              </p:cNvPr>
              <p:cNvSpPr txBox="1"/>
              <p:nvPr/>
            </p:nvSpPr>
            <p:spPr>
              <a:xfrm>
                <a:off x="4496942" y="5238449"/>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i="1">
                              <a:latin typeface="Cambria Math" panose="02040503050406030204" pitchFamily="18" charset="0"/>
                            </a:rPr>
                            <m:t>8</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FB22B618-7CB9-4B97-A957-FEC4909DCFB1}"/>
                  </a:ext>
                </a:extLst>
              </p:cNvPr>
              <p:cNvSpPr txBox="1">
                <a:spLocks noRot="1" noChangeAspect="1" noMove="1" noResize="1" noEditPoints="1" noAdjustHandles="1" noChangeArrowheads="1" noChangeShapeType="1" noTextEdit="1"/>
              </p:cNvSpPr>
              <p:nvPr/>
            </p:nvSpPr>
            <p:spPr>
              <a:xfrm>
                <a:off x="4496942" y="5238449"/>
                <a:ext cx="255377" cy="307777"/>
              </a:xfrm>
              <a:prstGeom prst="rect">
                <a:avLst/>
              </a:prstGeom>
              <a:blipFill>
                <a:blip r:embed="rId24"/>
                <a:stretch>
                  <a:fillRect r="-14286"/>
                </a:stretch>
              </a:blipFill>
            </p:spPr>
            <p:txBody>
              <a:bodyPr/>
              <a:lstStyle/>
              <a:p>
                <a:r>
                  <a:rPr lang="zh-CN" altLang="en-US">
                    <a:noFill/>
                  </a:rPr>
                  <a:t> </a:t>
                </a:r>
              </a:p>
            </p:txBody>
          </p:sp>
        </mc:Fallback>
      </mc:AlternateContent>
      <p:sp>
        <p:nvSpPr>
          <p:cNvPr id="406" name="矩形 405">
            <a:extLst>
              <a:ext uri="{FF2B5EF4-FFF2-40B4-BE49-F238E27FC236}">
                <a16:creationId xmlns:a16="http://schemas.microsoft.com/office/drawing/2014/main" id="{C402ACBB-6CC7-483D-8037-458872E57FF8}"/>
              </a:ext>
            </a:extLst>
          </p:cNvPr>
          <p:cNvSpPr/>
          <p:nvPr/>
        </p:nvSpPr>
        <p:spPr>
          <a:xfrm>
            <a:off x="4486503" y="1157277"/>
            <a:ext cx="2665232" cy="3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今天天气很好</a:t>
            </a:r>
          </a:p>
        </p:txBody>
      </p:sp>
      <p:cxnSp>
        <p:nvCxnSpPr>
          <p:cNvPr id="407" name="直接箭头连接符 406">
            <a:extLst>
              <a:ext uri="{FF2B5EF4-FFF2-40B4-BE49-F238E27FC236}">
                <a16:creationId xmlns:a16="http://schemas.microsoft.com/office/drawing/2014/main" id="{BD8F34B7-7C67-4709-8B75-EE309BE191B4}"/>
              </a:ext>
            </a:extLst>
          </p:cNvPr>
          <p:cNvCxnSpPr>
            <a:cxnSpLocks/>
            <a:stCxn id="406" idx="2"/>
            <a:endCxn id="296" idx="0"/>
          </p:cNvCxnSpPr>
          <p:nvPr/>
        </p:nvCxnSpPr>
        <p:spPr>
          <a:xfrm flipH="1">
            <a:off x="4715329" y="1465054"/>
            <a:ext cx="1103790" cy="713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直接箭头连接符 407">
            <a:extLst>
              <a:ext uri="{FF2B5EF4-FFF2-40B4-BE49-F238E27FC236}">
                <a16:creationId xmlns:a16="http://schemas.microsoft.com/office/drawing/2014/main" id="{2E9E5FE3-122C-4230-98E9-47937C385D2C}"/>
              </a:ext>
            </a:extLst>
          </p:cNvPr>
          <p:cNvCxnSpPr>
            <a:cxnSpLocks/>
            <a:stCxn id="406" idx="2"/>
            <a:endCxn id="297" idx="0"/>
          </p:cNvCxnSpPr>
          <p:nvPr/>
        </p:nvCxnSpPr>
        <p:spPr>
          <a:xfrm flipH="1">
            <a:off x="5597313" y="1465054"/>
            <a:ext cx="221806" cy="71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直接箭头连接符 408">
            <a:extLst>
              <a:ext uri="{FF2B5EF4-FFF2-40B4-BE49-F238E27FC236}">
                <a16:creationId xmlns:a16="http://schemas.microsoft.com/office/drawing/2014/main" id="{C8B511D5-73E0-4106-B5BA-0FF4B9588FEF}"/>
              </a:ext>
            </a:extLst>
          </p:cNvPr>
          <p:cNvCxnSpPr>
            <a:cxnSpLocks/>
            <a:stCxn id="406" idx="2"/>
            <a:endCxn id="298" idx="0"/>
          </p:cNvCxnSpPr>
          <p:nvPr/>
        </p:nvCxnSpPr>
        <p:spPr>
          <a:xfrm>
            <a:off x="5819119" y="1465054"/>
            <a:ext cx="537516" cy="71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 name="直接箭头连接符 409">
            <a:extLst>
              <a:ext uri="{FF2B5EF4-FFF2-40B4-BE49-F238E27FC236}">
                <a16:creationId xmlns:a16="http://schemas.microsoft.com/office/drawing/2014/main" id="{8BEF5744-3F26-472A-94BF-E40133963081}"/>
              </a:ext>
            </a:extLst>
          </p:cNvPr>
          <p:cNvCxnSpPr>
            <a:cxnSpLocks/>
            <a:stCxn id="406" idx="2"/>
            <a:endCxn id="299" idx="0"/>
          </p:cNvCxnSpPr>
          <p:nvPr/>
        </p:nvCxnSpPr>
        <p:spPr>
          <a:xfrm>
            <a:off x="5819119" y="1465054"/>
            <a:ext cx="1144273" cy="717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1" name="文本框 410">
                <a:extLst>
                  <a:ext uri="{FF2B5EF4-FFF2-40B4-BE49-F238E27FC236}">
                    <a16:creationId xmlns:a16="http://schemas.microsoft.com/office/drawing/2014/main" id="{AE044A25-086A-4010-8F8B-16FD53D38C03}"/>
                  </a:ext>
                </a:extLst>
              </p:cNvPr>
              <p:cNvSpPr txBox="1"/>
              <p:nvPr/>
            </p:nvSpPr>
            <p:spPr>
              <a:xfrm>
                <a:off x="5174624" y="3921264"/>
                <a:ext cx="1089940"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xmlns="">
          <p:sp>
            <p:nvSpPr>
              <p:cNvPr id="411" name="文本框 410">
                <a:extLst>
                  <a:ext uri="{FF2B5EF4-FFF2-40B4-BE49-F238E27FC236}">
                    <a16:creationId xmlns:a16="http://schemas.microsoft.com/office/drawing/2014/main" id="{AE044A25-086A-4010-8F8B-16FD53D38C03}"/>
                  </a:ext>
                </a:extLst>
              </p:cNvPr>
              <p:cNvSpPr txBox="1">
                <a:spLocks noRot="1" noChangeAspect="1" noMove="1" noResize="1" noEditPoints="1" noAdjustHandles="1" noChangeArrowheads="1" noChangeShapeType="1" noTextEdit="1"/>
              </p:cNvSpPr>
              <p:nvPr/>
            </p:nvSpPr>
            <p:spPr>
              <a:xfrm>
                <a:off x="5174624" y="3921264"/>
                <a:ext cx="1089940" cy="307777"/>
              </a:xfrm>
              <a:prstGeom prst="rect">
                <a:avLst/>
              </a:prstGeom>
              <a:blipFill>
                <a:blip r:embed="rId25"/>
                <a:stretch>
                  <a:fillRect/>
                </a:stretch>
              </a:blipFill>
            </p:spPr>
            <p:txBody>
              <a:bodyPr/>
              <a:lstStyle/>
              <a:p>
                <a:r>
                  <a:rPr lang="zh-CN" altLang="en-US">
                    <a:noFill/>
                  </a:rPr>
                  <a:t> </a:t>
                </a:r>
              </a:p>
            </p:txBody>
          </p:sp>
        </mc:Fallback>
      </mc:AlternateContent>
      <p:cxnSp>
        <p:nvCxnSpPr>
          <p:cNvPr id="412" name="直接箭头连接符 411">
            <a:extLst>
              <a:ext uri="{FF2B5EF4-FFF2-40B4-BE49-F238E27FC236}">
                <a16:creationId xmlns:a16="http://schemas.microsoft.com/office/drawing/2014/main" id="{C4EE524E-FFC9-4F44-A166-8B2229A18907}"/>
              </a:ext>
            </a:extLst>
          </p:cNvPr>
          <p:cNvCxnSpPr>
            <a:stCxn id="328" idx="2"/>
            <a:endCxn id="361" idx="0"/>
          </p:cNvCxnSpPr>
          <p:nvPr/>
        </p:nvCxnSpPr>
        <p:spPr>
          <a:xfrm flipH="1">
            <a:off x="4471823" y="4269872"/>
            <a:ext cx="54688" cy="51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3" name="文本框 412">
            <a:extLst>
              <a:ext uri="{FF2B5EF4-FFF2-40B4-BE49-F238E27FC236}">
                <a16:creationId xmlns:a16="http://schemas.microsoft.com/office/drawing/2014/main" id="{161CE66B-FB38-4BEE-8294-100B0BAA9D36}"/>
              </a:ext>
            </a:extLst>
          </p:cNvPr>
          <p:cNvSpPr txBox="1"/>
          <p:nvPr/>
        </p:nvSpPr>
        <p:spPr>
          <a:xfrm>
            <a:off x="2013833" y="3882651"/>
            <a:ext cx="736099" cy="369332"/>
          </a:xfrm>
          <a:prstGeom prst="rect">
            <a:avLst/>
          </a:prstGeom>
          <a:noFill/>
        </p:spPr>
        <p:txBody>
          <a:bodyPr wrap="none" rtlCol="0">
            <a:spAutoFit/>
          </a:bodyPr>
          <a:lstStyle/>
          <a:p>
            <a:r>
              <a:rPr lang="en-US" altLang="zh-CN" dirty="0">
                <a:solidFill>
                  <a:srgbClr val="FF0000"/>
                </a:solidFill>
              </a:rPr>
              <a:t>HMM</a:t>
            </a:r>
            <a:endParaRPr lang="zh-CN" altLang="en-US" dirty="0">
              <a:solidFill>
                <a:srgbClr val="FF0000"/>
              </a:solidFill>
            </a:endParaRPr>
          </a:p>
        </p:txBody>
      </p:sp>
      <p:cxnSp>
        <p:nvCxnSpPr>
          <p:cNvPr id="414" name="直接箭头连接符 413">
            <a:extLst>
              <a:ext uri="{FF2B5EF4-FFF2-40B4-BE49-F238E27FC236}">
                <a16:creationId xmlns:a16="http://schemas.microsoft.com/office/drawing/2014/main" id="{BB083C9D-3BDD-46C7-8456-62796A770805}"/>
              </a:ext>
            </a:extLst>
          </p:cNvPr>
          <p:cNvCxnSpPr>
            <a:cxnSpLocks/>
            <a:stCxn id="413" idx="3"/>
          </p:cNvCxnSpPr>
          <p:nvPr/>
        </p:nvCxnSpPr>
        <p:spPr>
          <a:xfrm>
            <a:off x="2749932" y="4067317"/>
            <a:ext cx="503569" cy="2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5" name="内容占位符 2">
            <a:extLst>
              <a:ext uri="{FF2B5EF4-FFF2-40B4-BE49-F238E27FC236}">
                <a16:creationId xmlns:a16="http://schemas.microsoft.com/office/drawing/2014/main" id="{68D2067C-C073-437B-9AA0-4256470C6699}"/>
              </a:ext>
            </a:extLst>
          </p:cNvPr>
          <p:cNvSpPr>
            <a:spLocks noGrp="1"/>
          </p:cNvSpPr>
          <p:nvPr>
            <p:ph idx="1"/>
          </p:nvPr>
        </p:nvSpPr>
        <p:spPr>
          <a:xfrm>
            <a:off x="31297" y="4551013"/>
            <a:ext cx="2984637" cy="1134872"/>
          </a:xfrm>
        </p:spPr>
        <p:txBody>
          <a:bodyPr>
            <a:noAutofit/>
          </a:bodyPr>
          <a:lstStyle/>
          <a:p>
            <a:pPr marL="0" indent="0">
              <a:buNone/>
            </a:pPr>
            <a:r>
              <a:rPr lang="zh-CN" altLang="en-US" sz="1800" dirty="0"/>
              <a:t>人的发音包含</a:t>
            </a:r>
            <a:r>
              <a:rPr lang="zh-CN" altLang="en-US" sz="1800" dirty="0">
                <a:solidFill>
                  <a:srgbClr val="FF0000"/>
                </a:solidFill>
              </a:rPr>
              <a:t>双重随机过程</a:t>
            </a:r>
            <a:r>
              <a:rPr lang="zh-CN" altLang="en-US" sz="1800" dirty="0"/>
              <a:t>：</a:t>
            </a:r>
            <a:endParaRPr lang="en-US" altLang="zh-CN" sz="1800" dirty="0"/>
          </a:p>
          <a:p>
            <a:r>
              <a:rPr lang="zh-CN" altLang="en-US" sz="1600" b="1" dirty="0"/>
              <a:t>说什么不确定</a:t>
            </a:r>
            <a:endParaRPr lang="en-US" altLang="zh-CN" sz="1600" dirty="0"/>
          </a:p>
          <a:p>
            <a:r>
              <a:rPr lang="zh-CN" altLang="en-US" sz="1600" b="1" dirty="0"/>
              <a:t>怎么说不确定</a:t>
            </a:r>
            <a:endParaRPr lang="en-US" altLang="zh-CN" sz="1600" dirty="0"/>
          </a:p>
          <a:p>
            <a:pPr marL="457200" lvl="1" indent="0">
              <a:buNone/>
            </a:pPr>
            <a:endParaRPr lang="zh-CN" altLang="en-US" sz="1800" dirty="0"/>
          </a:p>
        </p:txBody>
      </p:sp>
      <p:sp>
        <p:nvSpPr>
          <p:cNvPr id="416" name="椭圆 415">
            <a:extLst>
              <a:ext uri="{FF2B5EF4-FFF2-40B4-BE49-F238E27FC236}">
                <a16:creationId xmlns:a16="http://schemas.microsoft.com/office/drawing/2014/main" id="{545280EC-FEF6-4670-A01E-8C0A8D452214}"/>
              </a:ext>
            </a:extLst>
          </p:cNvPr>
          <p:cNvSpPr/>
          <p:nvPr/>
        </p:nvSpPr>
        <p:spPr>
          <a:xfrm>
            <a:off x="1910551" y="3808801"/>
            <a:ext cx="825857" cy="48110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椭圆 416">
            <a:extLst>
              <a:ext uri="{FF2B5EF4-FFF2-40B4-BE49-F238E27FC236}">
                <a16:creationId xmlns:a16="http://schemas.microsoft.com/office/drawing/2014/main" id="{13782B1A-E66B-43CF-BA77-774CAB6B3720}"/>
              </a:ext>
            </a:extLst>
          </p:cNvPr>
          <p:cNvSpPr/>
          <p:nvPr/>
        </p:nvSpPr>
        <p:spPr>
          <a:xfrm>
            <a:off x="1453836" y="4444459"/>
            <a:ext cx="1432497" cy="54872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8" name="直接箭头连接符 417">
            <a:extLst>
              <a:ext uri="{FF2B5EF4-FFF2-40B4-BE49-F238E27FC236}">
                <a16:creationId xmlns:a16="http://schemas.microsoft.com/office/drawing/2014/main" id="{7DFB083D-59AD-491C-9834-575BD2D87D47}"/>
              </a:ext>
            </a:extLst>
          </p:cNvPr>
          <p:cNvCxnSpPr>
            <a:stCxn id="416" idx="4"/>
            <a:endCxn id="417" idx="0"/>
          </p:cNvCxnSpPr>
          <p:nvPr/>
        </p:nvCxnSpPr>
        <p:spPr>
          <a:xfrm flipH="1">
            <a:off x="2170085" y="4289905"/>
            <a:ext cx="153395" cy="15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4" name="图片 143">
            <a:extLst>
              <a:ext uri="{FF2B5EF4-FFF2-40B4-BE49-F238E27FC236}">
                <a16:creationId xmlns:a16="http://schemas.microsoft.com/office/drawing/2014/main" id="{982346F8-48A7-4D60-B298-8A68A2E452A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329209" y="5816133"/>
            <a:ext cx="3101033" cy="771145"/>
          </a:xfrm>
          <a:prstGeom prst="rect">
            <a:avLst/>
          </a:prstGeom>
        </p:spPr>
      </p:pic>
      <p:sp>
        <p:nvSpPr>
          <p:cNvPr id="4" name="文本框 3">
            <a:extLst>
              <a:ext uri="{FF2B5EF4-FFF2-40B4-BE49-F238E27FC236}">
                <a16:creationId xmlns:a16="http://schemas.microsoft.com/office/drawing/2014/main" id="{800B2E05-AF3D-4D24-842E-E22C598725A7}"/>
              </a:ext>
            </a:extLst>
          </p:cNvPr>
          <p:cNvSpPr txBox="1"/>
          <p:nvPr/>
        </p:nvSpPr>
        <p:spPr>
          <a:xfrm>
            <a:off x="9025337" y="1870681"/>
            <a:ext cx="1261884" cy="1015663"/>
          </a:xfrm>
          <a:prstGeom prst="rect">
            <a:avLst/>
          </a:prstGeom>
          <a:noFill/>
        </p:spPr>
        <p:txBody>
          <a:bodyPr wrap="none" rtlCol="0">
            <a:spAutoFit/>
          </a:bodyPr>
          <a:lstStyle/>
          <a:p>
            <a:r>
              <a:rPr lang="zh-CN" altLang="en-US" sz="1200" b="1" dirty="0"/>
              <a:t>词典：</a:t>
            </a:r>
            <a:endParaRPr lang="en-US" altLang="zh-CN" sz="1200" b="1" dirty="0"/>
          </a:p>
          <a:p>
            <a:r>
              <a:rPr lang="zh-CN" altLang="en-US" sz="1200" dirty="0"/>
              <a:t>今天  </a:t>
            </a:r>
            <a:r>
              <a:rPr lang="en-US" altLang="zh-CN" sz="1200" dirty="0"/>
              <a:t>j in1 t ian1</a:t>
            </a:r>
          </a:p>
          <a:p>
            <a:r>
              <a:rPr lang="zh-CN" altLang="en-US" sz="1200" dirty="0"/>
              <a:t>天气  </a:t>
            </a:r>
            <a:r>
              <a:rPr lang="en-US" altLang="zh-CN" sz="1200" dirty="0"/>
              <a:t>t ian1 q i1</a:t>
            </a:r>
          </a:p>
          <a:p>
            <a:r>
              <a:rPr lang="zh-CN" altLang="en-US" sz="1200" dirty="0"/>
              <a:t>很      </a:t>
            </a:r>
            <a:r>
              <a:rPr lang="en-US" altLang="zh-CN" sz="1200" dirty="0"/>
              <a:t>h en2</a:t>
            </a:r>
          </a:p>
          <a:p>
            <a:r>
              <a:rPr lang="zh-CN" altLang="en-US" sz="1200" dirty="0"/>
              <a:t>好      </a:t>
            </a:r>
            <a:r>
              <a:rPr lang="en-US" altLang="zh-CN" sz="1200" dirty="0"/>
              <a:t>h ao3</a:t>
            </a:r>
            <a:endParaRPr lang="zh-CN" altLang="en-US" sz="1200" dirty="0"/>
          </a:p>
        </p:txBody>
      </p:sp>
    </p:spTree>
    <p:custDataLst>
      <p:tags r:id="rId1"/>
    </p:custDataLst>
    <p:extLst>
      <p:ext uri="{BB962C8B-B14F-4D97-AF65-F5344CB8AC3E}">
        <p14:creationId xmlns:p14="http://schemas.microsoft.com/office/powerpoint/2010/main" val="23074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P spid="415" grpId="0" build="p"/>
      <p:bldP spid="416" grpId="0" animBg="1"/>
      <p:bldP spid="417" grpId="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5261B-558C-440B-86F2-E1622018024D}"/>
              </a:ext>
            </a:extLst>
          </p:cNvPr>
          <p:cNvSpPr>
            <a:spLocks noGrp="1"/>
          </p:cNvSpPr>
          <p:nvPr>
            <p:ph type="title"/>
          </p:nvPr>
        </p:nvSpPr>
        <p:spPr/>
        <p:txBody>
          <a:bodyPr/>
          <a:lstStyle/>
          <a:p>
            <a:r>
              <a:rPr lang="en-US" altLang="zh-CN" dirty="0"/>
              <a:t>1.2 </a:t>
            </a:r>
            <a:r>
              <a:rPr lang="zh-CN" altLang="en-US" dirty="0"/>
              <a:t>语音识别过程</a:t>
            </a:r>
            <a:r>
              <a:rPr lang="en-US" altLang="zh-CN" dirty="0"/>
              <a:t>—</a:t>
            </a:r>
            <a:r>
              <a:rPr lang="zh-CN" altLang="en-US" dirty="0"/>
              <a:t>系统框架</a:t>
            </a:r>
          </a:p>
        </p:txBody>
      </p:sp>
      <p:grpSp>
        <p:nvGrpSpPr>
          <p:cNvPr id="4" name="组合 3">
            <a:extLst>
              <a:ext uri="{FF2B5EF4-FFF2-40B4-BE49-F238E27FC236}">
                <a16:creationId xmlns:a16="http://schemas.microsoft.com/office/drawing/2014/main" id="{30D867E3-C14C-4208-B1B6-2831F3F27CB8}"/>
              </a:ext>
            </a:extLst>
          </p:cNvPr>
          <p:cNvGrpSpPr/>
          <p:nvPr/>
        </p:nvGrpSpPr>
        <p:grpSpPr>
          <a:xfrm>
            <a:off x="1271221" y="1567776"/>
            <a:ext cx="7894471" cy="5114862"/>
            <a:chOff x="1271221" y="1567776"/>
            <a:chExt cx="7894471" cy="5114862"/>
          </a:xfrm>
        </p:grpSpPr>
        <p:sp>
          <p:nvSpPr>
            <p:cNvPr id="5" name="矩形 4">
              <a:extLst>
                <a:ext uri="{FF2B5EF4-FFF2-40B4-BE49-F238E27FC236}">
                  <a16:creationId xmlns:a16="http://schemas.microsoft.com/office/drawing/2014/main" id="{293624BE-8DE9-4617-86AF-8D880878C57D}"/>
                </a:ext>
              </a:extLst>
            </p:cNvPr>
            <p:cNvSpPr/>
            <p:nvPr/>
          </p:nvSpPr>
          <p:spPr>
            <a:xfrm>
              <a:off x="5710636" y="2926411"/>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解码器</a:t>
              </a:r>
            </a:p>
          </p:txBody>
        </p:sp>
        <p:sp>
          <p:nvSpPr>
            <p:cNvPr id="6" name="矩形 5">
              <a:extLst>
                <a:ext uri="{FF2B5EF4-FFF2-40B4-BE49-F238E27FC236}">
                  <a16:creationId xmlns:a16="http://schemas.microsoft.com/office/drawing/2014/main" id="{A12CFB35-0AAA-4746-AF45-F16C056F8048}"/>
                </a:ext>
              </a:extLst>
            </p:cNvPr>
            <p:cNvSpPr/>
            <p:nvPr/>
          </p:nvSpPr>
          <p:spPr>
            <a:xfrm>
              <a:off x="3057831" y="2926411"/>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特征提取</a:t>
              </a:r>
            </a:p>
          </p:txBody>
        </p:sp>
        <p:sp>
          <p:nvSpPr>
            <p:cNvPr id="7" name="矩形 6">
              <a:extLst>
                <a:ext uri="{FF2B5EF4-FFF2-40B4-BE49-F238E27FC236}">
                  <a16:creationId xmlns:a16="http://schemas.microsoft.com/office/drawing/2014/main" id="{F33C8EFB-478F-466D-BFFC-57882AE4E23A}"/>
                </a:ext>
              </a:extLst>
            </p:cNvPr>
            <p:cNvSpPr/>
            <p:nvPr/>
          </p:nvSpPr>
          <p:spPr>
            <a:xfrm>
              <a:off x="4669483" y="4364966"/>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声学模型</a:t>
              </a:r>
            </a:p>
          </p:txBody>
        </p:sp>
        <p:sp>
          <p:nvSpPr>
            <p:cNvPr id="8" name="矩形 7">
              <a:extLst>
                <a:ext uri="{FF2B5EF4-FFF2-40B4-BE49-F238E27FC236}">
                  <a16:creationId xmlns:a16="http://schemas.microsoft.com/office/drawing/2014/main" id="{5B7E7312-9A01-473D-929F-E72ACC46609F}"/>
                </a:ext>
              </a:extLst>
            </p:cNvPr>
            <p:cNvSpPr/>
            <p:nvPr/>
          </p:nvSpPr>
          <p:spPr>
            <a:xfrm>
              <a:off x="6677251" y="4364966"/>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语言模型</a:t>
              </a:r>
            </a:p>
          </p:txBody>
        </p:sp>
        <p:cxnSp>
          <p:nvCxnSpPr>
            <p:cNvPr id="9" name="直接箭头连接符 8">
              <a:extLst>
                <a:ext uri="{FF2B5EF4-FFF2-40B4-BE49-F238E27FC236}">
                  <a16:creationId xmlns:a16="http://schemas.microsoft.com/office/drawing/2014/main" id="{50183016-1DCD-4DF3-8FB8-8FA12089D410}"/>
                </a:ext>
              </a:extLst>
            </p:cNvPr>
            <p:cNvCxnSpPr/>
            <p:nvPr/>
          </p:nvCxnSpPr>
          <p:spPr>
            <a:xfrm>
              <a:off x="4495611" y="3302409"/>
              <a:ext cx="1222113" cy="0"/>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18DA8A5D-6AFC-48AE-A8B3-B3E678DDB16F}"/>
                </a:ext>
              </a:extLst>
            </p:cNvPr>
            <p:cNvCxnSpPr/>
            <p:nvPr/>
          </p:nvCxnSpPr>
          <p:spPr>
            <a:xfrm flipV="1">
              <a:off x="2446774" y="3281494"/>
              <a:ext cx="611057" cy="4556"/>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BD28028-5B39-48B9-BB49-138C0DE76CF3}"/>
                </a:ext>
              </a:extLst>
            </p:cNvPr>
            <p:cNvCxnSpPr/>
            <p:nvPr/>
          </p:nvCxnSpPr>
          <p:spPr>
            <a:xfrm flipV="1">
              <a:off x="7155504" y="3302407"/>
              <a:ext cx="1078335" cy="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pic>
          <p:nvPicPr>
            <p:cNvPr id="12" name="Picture 1" descr="C:\Users\HQY\AppData\Roaming\Tencent\Users\644015787\QQ\WinTemp\RichOle\%LC}CRZ0]I}0{FA_TR(%J69.png">
              <a:extLst>
                <a:ext uri="{FF2B5EF4-FFF2-40B4-BE49-F238E27FC236}">
                  <a16:creationId xmlns:a16="http://schemas.microsoft.com/office/drawing/2014/main" id="{AAB6D5F9-55A3-4C9C-A910-D0ACF648E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221" y="2987442"/>
              <a:ext cx="1211424" cy="59567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C0641E99-5C52-4E12-A4B7-D9F0135083BE}"/>
                </a:ext>
              </a:extLst>
            </p:cNvPr>
            <p:cNvSpPr/>
            <p:nvPr/>
          </p:nvSpPr>
          <p:spPr>
            <a:xfrm>
              <a:off x="4639389" y="2606732"/>
              <a:ext cx="116807" cy="661327"/>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0CADADB3-6F2D-4C4B-90EE-B82BD42D48CC}"/>
                </a:ext>
              </a:extLst>
            </p:cNvPr>
            <p:cNvSpPr/>
            <p:nvPr/>
          </p:nvSpPr>
          <p:spPr>
            <a:xfrm>
              <a:off x="4783167" y="2606732"/>
              <a:ext cx="116807" cy="661327"/>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0DF35C52-96DE-4C53-9EAA-C8DDB0131D69}"/>
                </a:ext>
              </a:extLst>
            </p:cNvPr>
            <p:cNvSpPr/>
            <p:nvPr/>
          </p:nvSpPr>
          <p:spPr>
            <a:xfrm>
              <a:off x="4926945" y="2607788"/>
              <a:ext cx="116807" cy="661327"/>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4EFE354F-4C71-439F-ABDF-AAA18F93D57E}"/>
                </a:ext>
              </a:extLst>
            </p:cNvPr>
            <p:cNvCxnSpPr/>
            <p:nvPr/>
          </p:nvCxnSpPr>
          <p:spPr>
            <a:xfrm>
              <a:off x="5106668" y="2926411"/>
              <a:ext cx="251612" cy="0"/>
            </a:xfrm>
            <a:prstGeom prst="line">
              <a:avLst/>
            </a:prstGeom>
            <a:ln w="38100" cmpd="sng">
              <a:prstDash val="sysDot"/>
            </a:ln>
          </p:spPr>
          <p:style>
            <a:lnRef idx="1">
              <a:schemeClr val="accent1"/>
            </a:lnRef>
            <a:fillRef idx="0">
              <a:schemeClr val="accent1"/>
            </a:fillRef>
            <a:effectRef idx="0">
              <a:schemeClr val="accent1"/>
            </a:effectRef>
            <a:fontRef idx="minor">
              <a:schemeClr val="tx1"/>
            </a:fontRef>
          </p:style>
        </p:cxnSp>
        <p:sp>
          <p:nvSpPr>
            <p:cNvPr id="17" name="TextBox 13">
              <a:extLst>
                <a:ext uri="{FF2B5EF4-FFF2-40B4-BE49-F238E27FC236}">
                  <a16:creationId xmlns:a16="http://schemas.microsoft.com/office/drawing/2014/main" id="{F06E5F2A-4CED-44CF-939F-92EB0B9C8985}"/>
                </a:ext>
              </a:extLst>
            </p:cNvPr>
            <p:cNvSpPr txBox="1"/>
            <p:nvPr/>
          </p:nvSpPr>
          <p:spPr>
            <a:xfrm>
              <a:off x="8161950" y="3118179"/>
              <a:ext cx="1003742" cy="281813"/>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识别结果</a:t>
              </a:r>
            </a:p>
          </p:txBody>
        </p:sp>
        <p:sp>
          <p:nvSpPr>
            <p:cNvPr id="18" name="矩形 17">
              <a:extLst>
                <a:ext uri="{FF2B5EF4-FFF2-40B4-BE49-F238E27FC236}">
                  <a16:creationId xmlns:a16="http://schemas.microsoft.com/office/drawing/2014/main" id="{2BB686F8-7EE5-4E56-A5D7-D89BE2B67E8E}"/>
                </a:ext>
              </a:extLst>
            </p:cNvPr>
            <p:cNvSpPr/>
            <p:nvPr/>
          </p:nvSpPr>
          <p:spPr>
            <a:xfrm>
              <a:off x="5709745" y="1567776"/>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发音词典</a:t>
              </a:r>
            </a:p>
          </p:txBody>
        </p:sp>
        <p:sp>
          <p:nvSpPr>
            <p:cNvPr id="19" name="流程图: 磁盘 18">
              <a:extLst>
                <a:ext uri="{FF2B5EF4-FFF2-40B4-BE49-F238E27FC236}">
                  <a16:creationId xmlns:a16="http://schemas.microsoft.com/office/drawing/2014/main" id="{93883B49-78CF-46FA-9844-6B7B5E7FF1C0}"/>
                </a:ext>
              </a:extLst>
            </p:cNvPr>
            <p:cNvSpPr/>
            <p:nvPr/>
          </p:nvSpPr>
          <p:spPr>
            <a:xfrm>
              <a:off x="4669483" y="5643682"/>
              <a:ext cx="1437780" cy="799197"/>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600" b="0" dirty="0">
                  <a:latin typeface="微软雅黑" panose="020B0503020204020204" pitchFamily="34" charset="-122"/>
                  <a:ea typeface="微软雅黑" panose="020B0503020204020204" pitchFamily="34" charset="-122"/>
                </a:rPr>
                <a:t>语音数据</a:t>
              </a:r>
            </a:p>
          </p:txBody>
        </p:sp>
        <p:sp>
          <p:nvSpPr>
            <p:cNvPr id="20" name="流程图: 磁盘 19">
              <a:extLst>
                <a:ext uri="{FF2B5EF4-FFF2-40B4-BE49-F238E27FC236}">
                  <a16:creationId xmlns:a16="http://schemas.microsoft.com/office/drawing/2014/main" id="{BB25A3DF-1915-4EA7-A923-91B82010AFEE}"/>
                </a:ext>
              </a:extLst>
            </p:cNvPr>
            <p:cNvSpPr/>
            <p:nvPr/>
          </p:nvSpPr>
          <p:spPr>
            <a:xfrm>
              <a:off x="6682375" y="5643682"/>
              <a:ext cx="1437780" cy="799197"/>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600" b="0" dirty="0">
                  <a:latin typeface="微软雅黑" panose="020B0503020204020204" pitchFamily="34" charset="-122"/>
                  <a:ea typeface="微软雅黑" panose="020B0503020204020204" pitchFamily="34" charset="-122"/>
                </a:rPr>
                <a:t>文本数据</a:t>
              </a:r>
            </a:p>
          </p:txBody>
        </p:sp>
        <p:sp>
          <p:nvSpPr>
            <p:cNvPr id="21" name="矩形 20">
              <a:extLst>
                <a:ext uri="{FF2B5EF4-FFF2-40B4-BE49-F238E27FC236}">
                  <a16:creationId xmlns:a16="http://schemas.microsoft.com/office/drawing/2014/main" id="{BDDDDDE4-213E-4FAE-8A34-A2145F1D1E7E}"/>
                </a:ext>
              </a:extLst>
            </p:cNvPr>
            <p:cNvSpPr/>
            <p:nvPr/>
          </p:nvSpPr>
          <p:spPr>
            <a:xfrm>
              <a:off x="4453816" y="4125207"/>
              <a:ext cx="3953895" cy="2557431"/>
            </a:xfrm>
            <a:prstGeom prst="rect">
              <a:avLst/>
            </a:prstGeom>
            <a:noFill/>
            <a:ln>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cxnSp>
          <p:nvCxnSpPr>
            <p:cNvPr id="22" name="直接箭头连接符 21">
              <a:extLst>
                <a:ext uri="{FF2B5EF4-FFF2-40B4-BE49-F238E27FC236}">
                  <a16:creationId xmlns:a16="http://schemas.microsoft.com/office/drawing/2014/main" id="{28310453-75BB-4468-A799-476325496C50}"/>
                </a:ext>
              </a:extLst>
            </p:cNvPr>
            <p:cNvCxnSpPr>
              <a:cxnSpLocks/>
              <a:stCxn id="21" idx="0"/>
              <a:endCxn id="5" idx="2"/>
            </p:cNvCxnSpPr>
            <p:nvPr/>
          </p:nvCxnSpPr>
          <p:spPr>
            <a:xfrm flipH="1" flipV="1">
              <a:off x="6429526" y="3645688"/>
              <a:ext cx="1238" cy="479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6F6FD7A-2CD0-482B-AE9C-11AC289F4695}"/>
                </a:ext>
              </a:extLst>
            </p:cNvPr>
            <p:cNvCxnSpPr>
              <a:stCxn id="18" idx="2"/>
              <a:endCxn id="5" idx="0"/>
            </p:cNvCxnSpPr>
            <p:nvPr/>
          </p:nvCxnSpPr>
          <p:spPr>
            <a:xfrm>
              <a:off x="6428635" y="2287053"/>
              <a:ext cx="891" cy="6393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BA39347-0CF3-437C-8582-4F572ACEA827}"/>
                </a:ext>
              </a:extLst>
            </p:cNvPr>
            <p:cNvCxnSpPr>
              <a:stCxn id="19" idx="1"/>
              <a:endCxn id="7" idx="2"/>
            </p:cNvCxnSpPr>
            <p:nvPr/>
          </p:nvCxnSpPr>
          <p:spPr>
            <a:xfrm flipV="1">
              <a:off x="5388373" y="5084244"/>
              <a:ext cx="0" cy="559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5C23594-24CB-45EA-B494-56C6A92FFF19}"/>
                </a:ext>
              </a:extLst>
            </p:cNvPr>
            <p:cNvCxnSpPr>
              <a:stCxn id="20" idx="1"/>
              <a:endCxn id="8" idx="2"/>
            </p:cNvCxnSpPr>
            <p:nvPr/>
          </p:nvCxnSpPr>
          <p:spPr>
            <a:xfrm flipH="1" flipV="1">
              <a:off x="7396141" y="5084244"/>
              <a:ext cx="5125" cy="559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900C0F7-3F9C-4E86-B7FD-015437E960B2}"/>
                </a:ext>
              </a:extLst>
            </p:cNvPr>
            <p:cNvCxnSpPr/>
            <p:nvPr/>
          </p:nvCxnSpPr>
          <p:spPr>
            <a:xfrm>
              <a:off x="4639389" y="2681024"/>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25A0FCC-7610-41F5-A0BD-E1B7DB259EBD}"/>
                </a:ext>
              </a:extLst>
            </p:cNvPr>
            <p:cNvCxnSpPr/>
            <p:nvPr/>
          </p:nvCxnSpPr>
          <p:spPr>
            <a:xfrm>
              <a:off x="4640718" y="2806046"/>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B8CC20A-7FFD-4F78-A6FE-73394D52E912}"/>
                </a:ext>
              </a:extLst>
            </p:cNvPr>
            <p:cNvCxnSpPr/>
            <p:nvPr/>
          </p:nvCxnSpPr>
          <p:spPr>
            <a:xfrm>
              <a:off x="4640718" y="2929590"/>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A4936EA-C1CC-43EA-A391-F6D7D5DC8F39}"/>
                </a:ext>
              </a:extLst>
            </p:cNvPr>
            <p:cNvCxnSpPr/>
            <p:nvPr/>
          </p:nvCxnSpPr>
          <p:spPr>
            <a:xfrm>
              <a:off x="4640718" y="3061959"/>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68C8D2C-3937-408A-B448-EFAA239FFDDD}"/>
                </a:ext>
              </a:extLst>
            </p:cNvPr>
            <p:cNvCxnSpPr/>
            <p:nvPr/>
          </p:nvCxnSpPr>
          <p:spPr>
            <a:xfrm>
              <a:off x="4783599" y="2682501"/>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0B0C6C58-9A7F-469D-840C-25D780256734}"/>
                </a:ext>
              </a:extLst>
            </p:cNvPr>
            <p:cNvCxnSpPr/>
            <p:nvPr/>
          </p:nvCxnSpPr>
          <p:spPr>
            <a:xfrm>
              <a:off x="4784928" y="2807523"/>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06A6845-A63E-4D35-86BA-C0073391A39F}"/>
                </a:ext>
              </a:extLst>
            </p:cNvPr>
            <p:cNvCxnSpPr/>
            <p:nvPr/>
          </p:nvCxnSpPr>
          <p:spPr>
            <a:xfrm>
              <a:off x="4784928" y="2931067"/>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5EE0E92-0BE2-478F-A5BD-8260C6936215}"/>
                </a:ext>
              </a:extLst>
            </p:cNvPr>
            <p:cNvCxnSpPr/>
            <p:nvPr/>
          </p:nvCxnSpPr>
          <p:spPr>
            <a:xfrm>
              <a:off x="4784928" y="3063436"/>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6A88E17-4BA9-402F-9B6B-2175324EACA8}"/>
                </a:ext>
              </a:extLst>
            </p:cNvPr>
            <p:cNvCxnSpPr/>
            <p:nvPr/>
          </p:nvCxnSpPr>
          <p:spPr>
            <a:xfrm>
              <a:off x="4926995" y="2682501"/>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FAED280-43EA-4CD8-9DA3-57A889F379DF}"/>
                </a:ext>
              </a:extLst>
            </p:cNvPr>
            <p:cNvCxnSpPr/>
            <p:nvPr/>
          </p:nvCxnSpPr>
          <p:spPr>
            <a:xfrm>
              <a:off x="4924098" y="2807523"/>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6A28CAF-F367-4169-ADBF-714AD2300130}"/>
                </a:ext>
              </a:extLst>
            </p:cNvPr>
            <p:cNvCxnSpPr/>
            <p:nvPr/>
          </p:nvCxnSpPr>
          <p:spPr>
            <a:xfrm>
              <a:off x="4924098" y="2931067"/>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E2D0D16-1841-4483-8410-9D89D6979116}"/>
                </a:ext>
              </a:extLst>
            </p:cNvPr>
            <p:cNvCxnSpPr/>
            <p:nvPr/>
          </p:nvCxnSpPr>
          <p:spPr>
            <a:xfrm>
              <a:off x="4924098" y="3063436"/>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0D92F89-4162-4BE7-B6EB-23BD5E329C2F}"/>
                </a:ext>
              </a:extLst>
            </p:cNvPr>
            <p:cNvCxnSpPr/>
            <p:nvPr/>
          </p:nvCxnSpPr>
          <p:spPr>
            <a:xfrm>
              <a:off x="4640718" y="2744273"/>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8F71292-B583-48D5-B775-444DEBC70971}"/>
                </a:ext>
              </a:extLst>
            </p:cNvPr>
            <p:cNvCxnSpPr/>
            <p:nvPr/>
          </p:nvCxnSpPr>
          <p:spPr>
            <a:xfrm>
              <a:off x="4642047" y="2869295"/>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30AAECF-80D0-4947-94A1-8BE7DC973915}"/>
                </a:ext>
              </a:extLst>
            </p:cNvPr>
            <p:cNvCxnSpPr/>
            <p:nvPr/>
          </p:nvCxnSpPr>
          <p:spPr>
            <a:xfrm>
              <a:off x="4642047" y="2992839"/>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023FA51-334D-46AE-A148-3D82F79A1388}"/>
                </a:ext>
              </a:extLst>
            </p:cNvPr>
            <p:cNvCxnSpPr/>
            <p:nvPr/>
          </p:nvCxnSpPr>
          <p:spPr>
            <a:xfrm>
              <a:off x="4642047" y="3129906"/>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2890B87-EC82-4E27-885B-FE1D233EFFD5}"/>
                </a:ext>
              </a:extLst>
            </p:cNvPr>
            <p:cNvCxnSpPr/>
            <p:nvPr/>
          </p:nvCxnSpPr>
          <p:spPr>
            <a:xfrm>
              <a:off x="4784928" y="2745751"/>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8AA03D8-B2D0-4751-B0F1-A6895711B8F7}"/>
                </a:ext>
              </a:extLst>
            </p:cNvPr>
            <p:cNvCxnSpPr/>
            <p:nvPr/>
          </p:nvCxnSpPr>
          <p:spPr>
            <a:xfrm>
              <a:off x="4786257" y="2870772"/>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FD0A306-E3D4-47B0-9111-2BE6CE6EE79A}"/>
                </a:ext>
              </a:extLst>
            </p:cNvPr>
            <p:cNvCxnSpPr/>
            <p:nvPr/>
          </p:nvCxnSpPr>
          <p:spPr>
            <a:xfrm>
              <a:off x="4786257" y="2994317"/>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1E788B0-9DE5-4DFE-943F-3EBE943DC595}"/>
                </a:ext>
              </a:extLst>
            </p:cNvPr>
            <p:cNvCxnSpPr/>
            <p:nvPr/>
          </p:nvCxnSpPr>
          <p:spPr>
            <a:xfrm>
              <a:off x="4786257" y="3131384"/>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87DAF24-61AE-49B5-AEBC-86AD8D896C05}"/>
                </a:ext>
              </a:extLst>
            </p:cNvPr>
            <p:cNvCxnSpPr/>
            <p:nvPr/>
          </p:nvCxnSpPr>
          <p:spPr>
            <a:xfrm>
              <a:off x="4928324" y="2745751"/>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C653972-B252-4EDE-8F46-09C15691D973}"/>
                </a:ext>
              </a:extLst>
            </p:cNvPr>
            <p:cNvCxnSpPr/>
            <p:nvPr/>
          </p:nvCxnSpPr>
          <p:spPr>
            <a:xfrm>
              <a:off x="4921201" y="2870772"/>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B11CED0-5528-40C9-8B76-976D1189B8D3}"/>
                </a:ext>
              </a:extLst>
            </p:cNvPr>
            <p:cNvCxnSpPr/>
            <p:nvPr/>
          </p:nvCxnSpPr>
          <p:spPr>
            <a:xfrm>
              <a:off x="4921201" y="2994317"/>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80F4868-CE21-4ECC-811D-2405A7516955}"/>
                </a:ext>
              </a:extLst>
            </p:cNvPr>
            <p:cNvCxnSpPr/>
            <p:nvPr/>
          </p:nvCxnSpPr>
          <p:spPr>
            <a:xfrm>
              <a:off x="4921201" y="3131384"/>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96B7CC9E-E4CC-4894-BE26-A0916DEF00C6}"/>
                </a:ext>
              </a:extLst>
            </p:cNvPr>
            <p:cNvCxnSpPr/>
            <p:nvPr/>
          </p:nvCxnSpPr>
          <p:spPr>
            <a:xfrm>
              <a:off x="4646285" y="3195693"/>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AE7E48B-4283-41E8-A7DF-C01D368C349F}"/>
                </a:ext>
              </a:extLst>
            </p:cNvPr>
            <p:cNvCxnSpPr/>
            <p:nvPr/>
          </p:nvCxnSpPr>
          <p:spPr>
            <a:xfrm>
              <a:off x="4786269" y="3197170"/>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9B7334B6-55E7-406E-B26C-9963A825E5EA}"/>
                </a:ext>
              </a:extLst>
            </p:cNvPr>
            <p:cNvCxnSpPr/>
            <p:nvPr/>
          </p:nvCxnSpPr>
          <p:spPr>
            <a:xfrm>
              <a:off x="4925439" y="3197170"/>
              <a:ext cx="116807"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7476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71CDF-C979-4EB8-9E41-713B2C5CE07F}"/>
              </a:ext>
            </a:extLst>
          </p:cNvPr>
          <p:cNvSpPr>
            <a:spLocks noGrp="1"/>
          </p:cNvSpPr>
          <p:nvPr>
            <p:ph type="title"/>
          </p:nvPr>
        </p:nvSpPr>
        <p:spPr/>
        <p:txBody>
          <a:bodyPr/>
          <a:lstStyle/>
          <a:p>
            <a:r>
              <a:rPr lang="en-US" altLang="zh-CN" dirty="0"/>
              <a:t>1.3 </a:t>
            </a:r>
            <a:r>
              <a:rPr lang="zh-CN" altLang="en-US" dirty="0"/>
              <a:t>语音识别发展历史</a:t>
            </a:r>
          </a:p>
        </p:txBody>
      </p:sp>
      <p:sp>
        <p:nvSpPr>
          <p:cNvPr id="4" name="流程图: 过程 3">
            <a:extLst>
              <a:ext uri="{FF2B5EF4-FFF2-40B4-BE49-F238E27FC236}">
                <a16:creationId xmlns:a16="http://schemas.microsoft.com/office/drawing/2014/main" id="{C5986E72-0449-43FC-B9B9-110B0A862485}"/>
              </a:ext>
            </a:extLst>
          </p:cNvPr>
          <p:cNvSpPr/>
          <p:nvPr/>
        </p:nvSpPr>
        <p:spPr>
          <a:xfrm>
            <a:off x="2400317" y="2225635"/>
            <a:ext cx="803960" cy="2186941"/>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r>
              <a:rPr lang="en-US" altLang="zh-CN" sz="1600" b="1" dirty="0">
                <a:latin typeface="微软雅黑" panose="020B0503020204020204" pitchFamily="34" charset="-122"/>
                <a:ea typeface="微软雅黑" panose="020B0503020204020204" pitchFamily="34" charset="-122"/>
              </a:rPr>
              <a:t>1950s</a:t>
            </a:r>
            <a:endParaRPr lang="zh-CN" altLang="en-US" sz="1600" b="1" dirty="0">
              <a:latin typeface="微软雅黑" panose="020B0503020204020204" pitchFamily="34" charset="-122"/>
              <a:ea typeface="微软雅黑" panose="020B0503020204020204" pitchFamily="34" charset="-122"/>
            </a:endParaRPr>
          </a:p>
        </p:txBody>
      </p:sp>
      <p:sp>
        <p:nvSpPr>
          <p:cNvPr id="5" name="流程图: 过程 4">
            <a:extLst>
              <a:ext uri="{FF2B5EF4-FFF2-40B4-BE49-F238E27FC236}">
                <a16:creationId xmlns:a16="http://schemas.microsoft.com/office/drawing/2014/main" id="{BA50DC90-3D80-49DE-8C76-809E394445FC}"/>
              </a:ext>
            </a:extLst>
          </p:cNvPr>
          <p:cNvSpPr/>
          <p:nvPr/>
        </p:nvSpPr>
        <p:spPr>
          <a:xfrm>
            <a:off x="3204276" y="2225635"/>
            <a:ext cx="817206" cy="2186941"/>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altLang="zh-CN" sz="1600" b="1" dirty="0">
                <a:latin typeface="微软雅黑" panose="020B0503020204020204" pitchFamily="34" charset="-122"/>
                <a:ea typeface="微软雅黑" panose="020B0503020204020204" pitchFamily="34" charset="-122"/>
              </a:rPr>
              <a:t>1970s</a:t>
            </a:r>
            <a:endParaRPr lang="zh-CN" altLang="en-US" sz="1600" b="1" dirty="0">
              <a:latin typeface="微软雅黑" panose="020B0503020204020204" pitchFamily="34" charset="-122"/>
              <a:ea typeface="微软雅黑" panose="020B0503020204020204" pitchFamily="34" charset="-122"/>
            </a:endParaRPr>
          </a:p>
        </p:txBody>
      </p:sp>
      <p:sp>
        <p:nvSpPr>
          <p:cNvPr id="7" name="流程图: 过程 6">
            <a:extLst>
              <a:ext uri="{FF2B5EF4-FFF2-40B4-BE49-F238E27FC236}">
                <a16:creationId xmlns:a16="http://schemas.microsoft.com/office/drawing/2014/main" id="{09BEF342-C47E-4B75-94CB-7E5CD132C822}"/>
              </a:ext>
            </a:extLst>
          </p:cNvPr>
          <p:cNvSpPr/>
          <p:nvPr/>
        </p:nvSpPr>
        <p:spPr>
          <a:xfrm>
            <a:off x="4021483" y="2225635"/>
            <a:ext cx="1770266" cy="2186941"/>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b"/>
          <a:lstStyle/>
          <a:p>
            <a:pPr algn="ctr"/>
            <a:r>
              <a:rPr lang="en-US" altLang="zh-CN" sz="1600" b="1" dirty="0">
                <a:latin typeface="微软雅黑" panose="020B0503020204020204" pitchFamily="34" charset="-122"/>
                <a:ea typeface="微软雅黑" panose="020B0503020204020204" pitchFamily="34" charset="-122"/>
              </a:rPr>
              <a:t>1980~1990s</a:t>
            </a:r>
            <a:endParaRPr lang="zh-CN" altLang="en-US" sz="1600" b="1" dirty="0">
              <a:latin typeface="微软雅黑" panose="020B0503020204020204" pitchFamily="34" charset="-122"/>
              <a:ea typeface="微软雅黑" panose="020B0503020204020204" pitchFamily="34" charset="-122"/>
            </a:endParaRPr>
          </a:p>
        </p:txBody>
      </p:sp>
      <p:sp>
        <p:nvSpPr>
          <p:cNvPr id="8" name="流程图: 过程 7">
            <a:extLst>
              <a:ext uri="{FF2B5EF4-FFF2-40B4-BE49-F238E27FC236}">
                <a16:creationId xmlns:a16="http://schemas.microsoft.com/office/drawing/2014/main" id="{D608CEC8-C0BD-4EC3-A4A0-D3C9C072D206}"/>
              </a:ext>
            </a:extLst>
          </p:cNvPr>
          <p:cNvSpPr/>
          <p:nvPr/>
        </p:nvSpPr>
        <p:spPr>
          <a:xfrm>
            <a:off x="5783387" y="2225635"/>
            <a:ext cx="832280" cy="2186941"/>
          </a:xfrm>
          <a:prstGeom prst="flowChartProcess">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altLang="zh-CN" sz="1600" b="1" dirty="0">
                <a:latin typeface="微软雅黑" panose="020B0503020204020204" pitchFamily="34" charset="-122"/>
                <a:ea typeface="微软雅黑" panose="020B0503020204020204" pitchFamily="34" charset="-122"/>
              </a:rPr>
              <a:t>2006</a:t>
            </a:r>
            <a:endParaRPr lang="zh-CN" altLang="en-US" sz="1600" b="1" dirty="0">
              <a:latin typeface="微软雅黑" panose="020B0503020204020204" pitchFamily="34" charset="-122"/>
              <a:ea typeface="微软雅黑" panose="020B0503020204020204" pitchFamily="34" charset="-122"/>
            </a:endParaRPr>
          </a:p>
        </p:txBody>
      </p:sp>
      <p:sp>
        <p:nvSpPr>
          <p:cNvPr id="9" name="流程图: 过程 8">
            <a:extLst>
              <a:ext uri="{FF2B5EF4-FFF2-40B4-BE49-F238E27FC236}">
                <a16:creationId xmlns:a16="http://schemas.microsoft.com/office/drawing/2014/main" id="{0CB4B706-3804-4771-B3B3-22147C90EDBB}"/>
              </a:ext>
            </a:extLst>
          </p:cNvPr>
          <p:cNvSpPr/>
          <p:nvPr/>
        </p:nvSpPr>
        <p:spPr>
          <a:xfrm>
            <a:off x="6594750" y="2225635"/>
            <a:ext cx="901934" cy="2186941"/>
          </a:xfrm>
          <a:prstGeom prst="flowChartProcess">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altLang="zh-CN" sz="1600" b="1" dirty="0">
                <a:latin typeface="微软雅黑" panose="020B0503020204020204" pitchFamily="34" charset="-122"/>
                <a:ea typeface="微软雅黑" panose="020B0503020204020204" pitchFamily="34" charset="-122"/>
              </a:rPr>
              <a:t>2012</a:t>
            </a:r>
            <a:endParaRPr lang="zh-CN" altLang="en-US" sz="1600" b="1" dirty="0">
              <a:latin typeface="微软雅黑" panose="020B0503020204020204" pitchFamily="34" charset="-122"/>
              <a:ea typeface="微软雅黑" panose="020B0503020204020204" pitchFamily="34" charset="-122"/>
            </a:endParaRPr>
          </a:p>
        </p:txBody>
      </p:sp>
      <p:sp>
        <p:nvSpPr>
          <p:cNvPr id="10" name="流程图: 过程 9">
            <a:extLst>
              <a:ext uri="{FF2B5EF4-FFF2-40B4-BE49-F238E27FC236}">
                <a16:creationId xmlns:a16="http://schemas.microsoft.com/office/drawing/2014/main" id="{BBB479C6-AC01-4A3A-B9BB-1F701F299B32}"/>
              </a:ext>
            </a:extLst>
          </p:cNvPr>
          <p:cNvSpPr/>
          <p:nvPr/>
        </p:nvSpPr>
        <p:spPr>
          <a:xfrm>
            <a:off x="7479910" y="2225635"/>
            <a:ext cx="1187892" cy="2186941"/>
          </a:xfrm>
          <a:prstGeom prst="flowChartProcess">
            <a:avLst/>
          </a:prstGeom>
          <a:solidFill>
            <a:schemeClr val="tx1">
              <a:lumMod val="75000"/>
              <a:lumOff val="2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b"/>
          <a:lstStyle/>
          <a:p>
            <a:pPr algn="ctr"/>
            <a:r>
              <a:rPr lang="en-US" altLang="zh-CN" sz="1600" b="1" dirty="0">
                <a:latin typeface="微软雅黑" panose="020B0503020204020204" pitchFamily="34" charset="-122"/>
                <a:ea typeface="微软雅黑" panose="020B0503020204020204" pitchFamily="34" charset="-122"/>
              </a:rPr>
              <a:t>2015</a:t>
            </a:r>
            <a:r>
              <a:rPr lang="zh-CN" altLang="en-US" sz="1600" b="1" dirty="0">
                <a:latin typeface="微软雅黑" panose="020B0503020204020204" pitchFamily="34" charset="-122"/>
                <a:ea typeface="微软雅黑" panose="020B0503020204020204" pitchFamily="34" charset="-122"/>
              </a:rPr>
              <a:t>以来</a:t>
            </a:r>
          </a:p>
        </p:txBody>
      </p:sp>
      <p:sp>
        <p:nvSpPr>
          <p:cNvPr id="11" name="文本框 10">
            <a:extLst>
              <a:ext uri="{FF2B5EF4-FFF2-40B4-BE49-F238E27FC236}">
                <a16:creationId xmlns:a16="http://schemas.microsoft.com/office/drawing/2014/main" id="{DC4816A7-2F40-4DF1-8671-530B29163164}"/>
              </a:ext>
            </a:extLst>
          </p:cNvPr>
          <p:cNvSpPr txBox="1"/>
          <p:nvPr/>
        </p:nvSpPr>
        <p:spPr>
          <a:xfrm>
            <a:off x="1774185" y="3081653"/>
            <a:ext cx="615225" cy="307777"/>
          </a:xfrm>
          <a:prstGeom prst="rect">
            <a:avLst/>
          </a:prstGeom>
          <a:noFill/>
        </p:spPr>
        <p:txBody>
          <a:bodyPr wrap="square" rtlCol="0">
            <a:spAutoFit/>
          </a:bodyPr>
          <a:lstStyle/>
          <a:p>
            <a:r>
              <a:rPr lang="zh-CN" altLang="en-US"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模型</a:t>
            </a:r>
            <a:endParaRPr lang="zh-CN" altLang="en-US" sz="11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0A8B5256-8001-4634-A4EE-4589653F570F}"/>
              </a:ext>
            </a:extLst>
          </p:cNvPr>
          <p:cNvSpPr txBox="1"/>
          <p:nvPr/>
        </p:nvSpPr>
        <p:spPr>
          <a:xfrm>
            <a:off x="2404511" y="2958344"/>
            <a:ext cx="827693" cy="738664"/>
          </a:xfrm>
          <a:prstGeom prst="rect">
            <a:avLst/>
          </a:prstGeom>
          <a:noFill/>
        </p:spPr>
        <p:txBody>
          <a:bodyPr wrap="square" lIns="0" tIns="0" rIns="0" bIns="0" rtlCol="0">
            <a:spAutoFit/>
          </a:bodyPr>
          <a:lstStyle/>
          <a:p>
            <a:pPr algn="ctr"/>
            <a:r>
              <a:rPr lang="zh-CN" altLang="en-US" sz="1200" dirty="0">
                <a:solidFill>
                  <a:schemeClr val="bg1"/>
                </a:solidFill>
                <a:latin typeface="+mj-ea"/>
                <a:ea typeface="+mj-ea"/>
                <a:cs typeface="Times New Roman" panose="02020603050405020304" pitchFamily="18" charset="0"/>
              </a:rPr>
              <a:t>模板匹配</a:t>
            </a:r>
            <a:endParaRPr lang="en-US" altLang="zh-CN" sz="1200" dirty="0">
              <a:solidFill>
                <a:schemeClr val="bg1"/>
              </a:solidFill>
              <a:latin typeface="+mj-ea"/>
              <a:ea typeface="+mj-ea"/>
              <a:cs typeface="Times New Roman" panose="02020603050405020304" pitchFamily="18" charset="0"/>
            </a:endParaRPr>
          </a:p>
          <a:p>
            <a:r>
              <a:rPr lang="en-US" altLang="zh-CN" sz="1200" dirty="0" err="1">
                <a:solidFill>
                  <a:schemeClr val="bg1"/>
                </a:solidFill>
                <a:latin typeface="+mj-ea"/>
                <a:ea typeface="+mj-ea"/>
                <a:cs typeface="Times New Roman" panose="02020603050405020304" pitchFamily="18" charset="0"/>
              </a:rPr>
              <a:t>Audry</a:t>
            </a:r>
            <a:r>
              <a:rPr lang="en-US" altLang="zh-CN" sz="1200" dirty="0">
                <a:solidFill>
                  <a:schemeClr val="bg1"/>
                </a:solidFill>
                <a:latin typeface="+mj-ea"/>
                <a:ea typeface="+mj-ea"/>
                <a:cs typeface="Times New Roman" panose="02020603050405020304" pitchFamily="18" charset="0"/>
              </a:rPr>
              <a:t>-</a:t>
            </a:r>
            <a:r>
              <a:rPr lang="zh-CN" altLang="en-US" sz="1200" dirty="0">
                <a:solidFill>
                  <a:schemeClr val="bg1"/>
                </a:solidFill>
                <a:latin typeface="+mj-ea"/>
                <a:ea typeface="+mj-ea"/>
                <a:cs typeface="Times New Roman" panose="02020603050405020304" pitchFamily="18" charset="0"/>
              </a:rPr>
              <a:t>识别</a:t>
            </a:r>
            <a:r>
              <a:rPr lang="en-US" altLang="zh-CN" sz="1200" dirty="0">
                <a:solidFill>
                  <a:schemeClr val="bg1"/>
                </a:solidFill>
                <a:latin typeface="+mj-ea"/>
                <a:ea typeface="+mj-ea"/>
                <a:cs typeface="Times New Roman" panose="02020603050405020304" pitchFamily="18" charset="0"/>
              </a:rPr>
              <a:t>10</a:t>
            </a:r>
            <a:r>
              <a:rPr lang="zh-CN" altLang="en-US" sz="1200" dirty="0">
                <a:solidFill>
                  <a:schemeClr val="bg1"/>
                </a:solidFill>
                <a:latin typeface="+mj-ea"/>
                <a:ea typeface="+mj-ea"/>
                <a:cs typeface="Times New Roman" panose="02020603050405020304" pitchFamily="18" charset="0"/>
              </a:rPr>
              <a:t>个英文数字</a:t>
            </a:r>
          </a:p>
        </p:txBody>
      </p:sp>
      <p:sp>
        <p:nvSpPr>
          <p:cNvPr id="13" name="文本框 12">
            <a:extLst>
              <a:ext uri="{FF2B5EF4-FFF2-40B4-BE49-F238E27FC236}">
                <a16:creationId xmlns:a16="http://schemas.microsoft.com/office/drawing/2014/main" id="{4FF67FC2-6252-4EC3-AAA0-037AB997405B}"/>
              </a:ext>
            </a:extLst>
          </p:cNvPr>
          <p:cNvSpPr txBox="1"/>
          <p:nvPr/>
        </p:nvSpPr>
        <p:spPr>
          <a:xfrm>
            <a:off x="4410328" y="3017762"/>
            <a:ext cx="953959" cy="369332"/>
          </a:xfrm>
          <a:prstGeom prst="rect">
            <a:avLst/>
          </a:prstGeom>
          <a:noFill/>
        </p:spPr>
        <p:txBody>
          <a:bodyPr wrap="square" lIns="0" tIns="0" rIns="0" bIns="0" rtlCol="0">
            <a:spAutoFit/>
          </a:bodyPr>
          <a:lstStyle/>
          <a:p>
            <a:pPr algn="ctr"/>
            <a:r>
              <a:rPr lang="en-US" altLang="zh-CN" sz="1200" dirty="0">
                <a:solidFill>
                  <a:schemeClr val="bg1"/>
                </a:solidFill>
                <a:latin typeface="+mj-ea"/>
                <a:ea typeface="+mj-ea"/>
                <a:cs typeface="Times New Roman" panose="02020603050405020304" pitchFamily="18" charset="0"/>
              </a:rPr>
              <a:t>GMM-HMM</a:t>
            </a:r>
          </a:p>
          <a:p>
            <a:pPr algn="ctr"/>
            <a:endParaRPr lang="zh-CN" altLang="en-US" sz="1200" dirty="0">
              <a:solidFill>
                <a:schemeClr val="bg1"/>
              </a:solidFill>
              <a:latin typeface="+mj-ea"/>
              <a:ea typeface="+mj-ea"/>
              <a:cs typeface="Times New Roman" panose="02020603050405020304" pitchFamily="18" charset="0"/>
            </a:endParaRPr>
          </a:p>
        </p:txBody>
      </p:sp>
      <p:sp>
        <p:nvSpPr>
          <p:cNvPr id="15" name="文本框 14">
            <a:extLst>
              <a:ext uri="{FF2B5EF4-FFF2-40B4-BE49-F238E27FC236}">
                <a16:creationId xmlns:a16="http://schemas.microsoft.com/office/drawing/2014/main" id="{B2B6A0E9-DD20-4984-BAD2-EFCC0A40F661}"/>
              </a:ext>
            </a:extLst>
          </p:cNvPr>
          <p:cNvSpPr txBox="1"/>
          <p:nvPr/>
        </p:nvSpPr>
        <p:spPr>
          <a:xfrm>
            <a:off x="3235673" y="2959778"/>
            <a:ext cx="770709" cy="369332"/>
          </a:xfrm>
          <a:prstGeom prst="rect">
            <a:avLst/>
          </a:prstGeom>
          <a:noFill/>
        </p:spPr>
        <p:txBody>
          <a:bodyPr wrap="square" lIns="0" tIns="0" rIns="0" bIns="0" rtlCol="0" anchor="b">
            <a:spAutoFit/>
          </a:bodyPr>
          <a:lstStyle/>
          <a:p>
            <a:pPr algn="ctr"/>
            <a:r>
              <a:rPr lang="en-US" altLang="zh-CN" sz="1200" dirty="0">
                <a:solidFill>
                  <a:schemeClr val="bg1"/>
                </a:solidFill>
                <a:latin typeface="+mj-ea"/>
                <a:ea typeface="+mj-ea"/>
                <a:cs typeface="Times New Roman" panose="02020603050405020304" pitchFamily="18" charset="0"/>
              </a:rPr>
              <a:t>DTW</a:t>
            </a:r>
          </a:p>
          <a:p>
            <a:pPr algn="ctr"/>
            <a:r>
              <a:rPr lang="en-US" altLang="zh-CN" sz="1200" dirty="0">
                <a:solidFill>
                  <a:schemeClr val="bg1"/>
                </a:solidFill>
                <a:latin typeface="+mj-ea"/>
                <a:ea typeface="+mj-ea"/>
                <a:cs typeface="Times New Roman" panose="02020603050405020304" pitchFamily="18" charset="0"/>
              </a:rPr>
              <a:t>VQ</a:t>
            </a:r>
            <a:endParaRPr lang="zh-CN" altLang="en-US" sz="1200" dirty="0">
              <a:solidFill>
                <a:schemeClr val="bg1"/>
              </a:solidFill>
              <a:latin typeface="+mj-ea"/>
              <a:ea typeface="+mj-ea"/>
              <a:cs typeface="Times New Roman" panose="02020603050405020304" pitchFamily="18" charset="0"/>
            </a:endParaRPr>
          </a:p>
        </p:txBody>
      </p:sp>
      <p:sp>
        <p:nvSpPr>
          <p:cNvPr id="16" name="文本框 15">
            <a:extLst>
              <a:ext uri="{FF2B5EF4-FFF2-40B4-BE49-F238E27FC236}">
                <a16:creationId xmlns:a16="http://schemas.microsoft.com/office/drawing/2014/main" id="{AEB6691D-892A-48AF-BDA2-F3F82DB40D5C}"/>
              </a:ext>
            </a:extLst>
          </p:cNvPr>
          <p:cNvSpPr txBox="1"/>
          <p:nvPr/>
        </p:nvSpPr>
        <p:spPr>
          <a:xfrm>
            <a:off x="5791750" y="3003229"/>
            <a:ext cx="803959" cy="184666"/>
          </a:xfrm>
          <a:prstGeom prst="rect">
            <a:avLst/>
          </a:prstGeom>
          <a:noFill/>
        </p:spPr>
        <p:txBody>
          <a:bodyPr wrap="square" lIns="0" tIns="0" rIns="0" bIns="0" rtlCol="0">
            <a:spAutoFit/>
          </a:bodyPr>
          <a:lstStyle/>
          <a:p>
            <a:pPr algn="ctr"/>
            <a:r>
              <a:rPr lang="en-US" altLang="zh-CN" sz="1200" dirty="0">
                <a:solidFill>
                  <a:schemeClr val="bg1"/>
                </a:solidFill>
                <a:latin typeface="+mj-ea"/>
                <a:ea typeface="+mj-ea"/>
                <a:cs typeface="Times New Roman" panose="02020603050405020304" pitchFamily="18" charset="0"/>
              </a:rPr>
              <a:t>DNN</a:t>
            </a:r>
            <a:endParaRPr lang="zh-CN" altLang="en-US" sz="1200" dirty="0">
              <a:solidFill>
                <a:schemeClr val="bg1"/>
              </a:solidFill>
              <a:latin typeface="+mj-ea"/>
              <a:ea typeface="+mj-ea"/>
              <a:cs typeface="Times New Roman" panose="02020603050405020304" pitchFamily="18" charset="0"/>
            </a:endParaRPr>
          </a:p>
        </p:txBody>
      </p:sp>
      <p:sp>
        <p:nvSpPr>
          <p:cNvPr id="17" name="文本框 16">
            <a:extLst>
              <a:ext uri="{FF2B5EF4-FFF2-40B4-BE49-F238E27FC236}">
                <a16:creationId xmlns:a16="http://schemas.microsoft.com/office/drawing/2014/main" id="{929CFCD3-46B7-40A3-853A-F9CDB494E72B}"/>
              </a:ext>
            </a:extLst>
          </p:cNvPr>
          <p:cNvSpPr txBox="1"/>
          <p:nvPr/>
        </p:nvSpPr>
        <p:spPr>
          <a:xfrm>
            <a:off x="7453867" y="2933123"/>
            <a:ext cx="1306163" cy="923330"/>
          </a:xfrm>
          <a:prstGeom prst="rect">
            <a:avLst/>
          </a:prstGeom>
          <a:noFill/>
        </p:spPr>
        <p:txBody>
          <a:bodyPr wrap="square" lIns="0" tIns="0" rIns="0" bIns="0" rtlCol="0">
            <a:spAutoFit/>
          </a:bodyPr>
          <a:lstStyle/>
          <a:p>
            <a:pPr algn="ctr"/>
            <a:r>
              <a:rPr lang="en-US" altLang="zh-CN" sz="1200" dirty="0">
                <a:solidFill>
                  <a:schemeClr val="bg1"/>
                </a:solidFill>
                <a:latin typeface="+mj-ea"/>
                <a:ea typeface="+mj-ea"/>
                <a:cs typeface="Times New Roman" panose="02020603050405020304" pitchFamily="18" charset="0"/>
              </a:rPr>
              <a:t>End-to-End</a:t>
            </a:r>
            <a:r>
              <a:rPr lang="zh-CN" altLang="en-US" sz="1200" dirty="0">
                <a:solidFill>
                  <a:schemeClr val="bg1"/>
                </a:solidFill>
                <a:latin typeface="+mj-ea"/>
                <a:ea typeface="+mj-ea"/>
                <a:cs typeface="Times New Roman" panose="02020603050405020304" pitchFamily="18" charset="0"/>
              </a:rPr>
              <a:t>：</a:t>
            </a:r>
            <a:endParaRPr lang="en-US" altLang="zh-CN" sz="1200" dirty="0">
              <a:solidFill>
                <a:schemeClr val="bg1"/>
              </a:solidFill>
              <a:latin typeface="+mj-ea"/>
              <a:ea typeface="+mj-ea"/>
              <a:cs typeface="Times New Roman" panose="02020603050405020304" pitchFamily="18" charset="0"/>
            </a:endParaRPr>
          </a:p>
          <a:p>
            <a:pPr algn="ctr"/>
            <a:r>
              <a:rPr lang="en-US" altLang="zh-CN" sz="1200" dirty="0">
                <a:solidFill>
                  <a:schemeClr val="bg1"/>
                </a:solidFill>
                <a:latin typeface="+mj-ea"/>
                <a:ea typeface="+mj-ea"/>
                <a:cs typeface="Times New Roman" panose="02020603050405020304" pitchFamily="18" charset="0"/>
              </a:rPr>
              <a:t>CTC</a:t>
            </a:r>
          </a:p>
          <a:p>
            <a:pPr algn="ctr"/>
            <a:r>
              <a:rPr lang="en-US" altLang="zh-CN" sz="1200" dirty="0">
                <a:solidFill>
                  <a:schemeClr val="bg1"/>
                </a:solidFill>
                <a:latin typeface="+mj-ea"/>
                <a:ea typeface="+mj-ea"/>
                <a:cs typeface="Times New Roman" panose="02020603050405020304" pitchFamily="18" charset="0"/>
              </a:rPr>
              <a:t>RNN-T</a:t>
            </a:r>
          </a:p>
          <a:p>
            <a:pPr algn="ctr"/>
            <a:r>
              <a:rPr lang="en-US" altLang="zh-CN" sz="1200" dirty="0">
                <a:solidFill>
                  <a:schemeClr val="bg1"/>
                </a:solidFill>
                <a:latin typeface="+mj-ea"/>
                <a:ea typeface="+mj-ea"/>
                <a:cs typeface="Times New Roman" panose="02020603050405020304" pitchFamily="18" charset="0"/>
              </a:rPr>
              <a:t>Attention</a:t>
            </a:r>
          </a:p>
          <a:p>
            <a:pPr algn="ctr"/>
            <a:r>
              <a:rPr lang="en-US" altLang="zh-CN" sz="1200" dirty="0">
                <a:solidFill>
                  <a:schemeClr val="bg1"/>
                </a:solidFill>
                <a:latin typeface="+mj-ea"/>
                <a:ea typeface="+mj-ea"/>
                <a:cs typeface="Times New Roman" panose="02020603050405020304" pitchFamily="18" charset="0"/>
              </a:rPr>
              <a:t>Transformer</a:t>
            </a:r>
          </a:p>
        </p:txBody>
      </p:sp>
      <p:sp>
        <p:nvSpPr>
          <p:cNvPr id="18" name="文本框 17">
            <a:extLst>
              <a:ext uri="{FF2B5EF4-FFF2-40B4-BE49-F238E27FC236}">
                <a16:creationId xmlns:a16="http://schemas.microsoft.com/office/drawing/2014/main" id="{F2A22ADF-4403-440B-8AEE-0609DC3ACFF5}"/>
              </a:ext>
            </a:extLst>
          </p:cNvPr>
          <p:cNvSpPr txBox="1"/>
          <p:nvPr/>
        </p:nvSpPr>
        <p:spPr>
          <a:xfrm>
            <a:off x="6594750" y="3018867"/>
            <a:ext cx="870059" cy="184666"/>
          </a:xfrm>
          <a:prstGeom prst="rect">
            <a:avLst/>
          </a:prstGeom>
          <a:noFill/>
        </p:spPr>
        <p:txBody>
          <a:bodyPr wrap="square" lIns="0" tIns="0" rIns="0" bIns="0" rtlCol="0">
            <a:spAutoFit/>
          </a:bodyPr>
          <a:lstStyle/>
          <a:p>
            <a:r>
              <a:rPr lang="en-US" altLang="zh-CN" sz="1200" dirty="0">
                <a:solidFill>
                  <a:schemeClr val="bg1"/>
                </a:solidFill>
                <a:latin typeface="+mj-ea"/>
                <a:ea typeface="+mj-ea"/>
                <a:cs typeface="Times New Roman" panose="02020603050405020304" pitchFamily="18" charset="0"/>
              </a:rPr>
              <a:t>DNN-HMM</a:t>
            </a:r>
            <a:endParaRPr lang="zh-CN" altLang="en-US" sz="1200" dirty="0">
              <a:solidFill>
                <a:schemeClr val="bg1"/>
              </a:solidFill>
              <a:latin typeface="+mj-ea"/>
              <a:ea typeface="+mj-ea"/>
              <a:cs typeface="Times New Roman" panose="02020603050405020304" pitchFamily="18" charset="0"/>
            </a:endParaRPr>
          </a:p>
        </p:txBody>
      </p:sp>
      <p:sp>
        <p:nvSpPr>
          <p:cNvPr id="19" name="矩形 18">
            <a:extLst>
              <a:ext uri="{FF2B5EF4-FFF2-40B4-BE49-F238E27FC236}">
                <a16:creationId xmlns:a16="http://schemas.microsoft.com/office/drawing/2014/main" id="{1653A992-8D1E-4F41-955A-53E902ABDEA7}"/>
              </a:ext>
            </a:extLst>
          </p:cNvPr>
          <p:cNvSpPr/>
          <p:nvPr/>
        </p:nvSpPr>
        <p:spPr>
          <a:xfrm>
            <a:off x="4537119" y="4697544"/>
            <a:ext cx="1800493" cy="307777"/>
          </a:xfrm>
          <a:prstGeom prst="rect">
            <a:avLst/>
          </a:prstGeom>
        </p:spPr>
        <p:txBody>
          <a:bodyPr wrap="square">
            <a:spAutoFit/>
          </a:bodyPr>
          <a:lstStyle/>
          <a:p>
            <a:r>
              <a:rPr lang="zh-CN" altLang="en-US" sz="14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大规模连续语音识别</a:t>
            </a:r>
          </a:p>
        </p:txBody>
      </p:sp>
      <p:sp>
        <p:nvSpPr>
          <p:cNvPr id="20" name="矩形 19">
            <a:extLst>
              <a:ext uri="{FF2B5EF4-FFF2-40B4-BE49-F238E27FC236}">
                <a16:creationId xmlns:a16="http://schemas.microsoft.com/office/drawing/2014/main" id="{7309B978-5A36-4A7A-844F-70515AEE38F2}"/>
              </a:ext>
            </a:extLst>
          </p:cNvPr>
          <p:cNvSpPr/>
          <p:nvPr/>
        </p:nvSpPr>
        <p:spPr>
          <a:xfrm>
            <a:off x="2362238" y="4698600"/>
            <a:ext cx="1189508" cy="307777"/>
          </a:xfrm>
          <a:prstGeom prst="rect">
            <a:avLst/>
          </a:prstGeom>
        </p:spPr>
        <p:txBody>
          <a:bodyPr wrap="square">
            <a:spAutoFit/>
          </a:bodyPr>
          <a:lstStyle/>
          <a:p>
            <a:r>
              <a:rPr lang="zh-CN" altLang="en-US" sz="14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孤立词识别</a:t>
            </a:r>
          </a:p>
        </p:txBody>
      </p:sp>
      <p:sp>
        <p:nvSpPr>
          <p:cNvPr id="21" name="文本框 20">
            <a:extLst>
              <a:ext uri="{FF2B5EF4-FFF2-40B4-BE49-F238E27FC236}">
                <a16:creationId xmlns:a16="http://schemas.microsoft.com/office/drawing/2014/main" id="{A3454CE3-CA83-4E7D-A477-39EE7649174E}"/>
              </a:ext>
            </a:extLst>
          </p:cNvPr>
          <p:cNvSpPr txBox="1"/>
          <p:nvPr/>
        </p:nvSpPr>
        <p:spPr>
          <a:xfrm>
            <a:off x="2415506" y="5175746"/>
            <a:ext cx="1538394" cy="584775"/>
          </a:xfrm>
          <a:prstGeom prst="rect">
            <a:avLst/>
          </a:prstGeom>
          <a:noFill/>
        </p:spPr>
        <p:txBody>
          <a:bodyPr wrap="square" rtlCol="0">
            <a:spAutoFit/>
          </a:bodyPr>
          <a:lstStyle/>
          <a:p>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第一阶段：</a:t>
            </a:r>
            <a:endParaRPr lang="en-US" altLang="zh-CN"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模板匹配</a:t>
            </a:r>
          </a:p>
        </p:txBody>
      </p:sp>
      <p:sp>
        <p:nvSpPr>
          <p:cNvPr id="22" name="文本框 21">
            <a:extLst>
              <a:ext uri="{FF2B5EF4-FFF2-40B4-BE49-F238E27FC236}">
                <a16:creationId xmlns:a16="http://schemas.microsoft.com/office/drawing/2014/main" id="{D305C176-35AC-43E4-89B9-8393C5FF5C61}"/>
              </a:ext>
            </a:extLst>
          </p:cNvPr>
          <p:cNvSpPr txBox="1"/>
          <p:nvPr/>
        </p:nvSpPr>
        <p:spPr>
          <a:xfrm>
            <a:off x="4396422" y="5189469"/>
            <a:ext cx="1336823" cy="584775"/>
          </a:xfrm>
          <a:prstGeom prst="rect">
            <a:avLst/>
          </a:prstGeom>
          <a:noFill/>
        </p:spPr>
        <p:txBody>
          <a:bodyPr wrap="square" rtlCol="0">
            <a:spAutoFit/>
          </a:bodyPr>
          <a:lstStyle/>
          <a:p>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第二阶段：</a:t>
            </a:r>
            <a:endParaRPr lang="en-US" altLang="zh-CN"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统计模型</a:t>
            </a:r>
          </a:p>
        </p:txBody>
      </p:sp>
      <p:sp>
        <p:nvSpPr>
          <p:cNvPr id="23" name="文本框 22">
            <a:extLst>
              <a:ext uri="{FF2B5EF4-FFF2-40B4-BE49-F238E27FC236}">
                <a16:creationId xmlns:a16="http://schemas.microsoft.com/office/drawing/2014/main" id="{EF7D73DB-C4B4-4FDC-A94A-A295F46BA0B8}"/>
              </a:ext>
            </a:extLst>
          </p:cNvPr>
          <p:cNvSpPr txBox="1"/>
          <p:nvPr/>
        </p:nvSpPr>
        <p:spPr>
          <a:xfrm>
            <a:off x="6615667" y="5190236"/>
            <a:ext cx="1140347" cy="584775"/>
          </a:xfrm>
          <a:prstGeom prst="rect">
            <a:avLst/>
          </a:prstGeom>
          <a:noFill/>
        </p:spPr>
        <p:txBody>
          <a:bodyPr wrap="square" rtlCol="0">
            <a:spAutoFit/>
          </a:bodyPr>
          <a:lstStyle/>
          <a:p>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第三阶段：</a:t>
            </a:r>
            <a:endParaRPr lang="en-US" altLang="zh-CN"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r>
              <a:rPr lang="zh-CN" altLang="en-US" sz="16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深度学习</a:t>
            </a:r>
          </a:p>
        </p:txBody>
      </p:sp>
      <p:cxnSp>
        <p:nvCxnSpPr>
          <p:cNvPr id="24" name="直接箭头连接符 23">
            <a:extLst>
              <a:ext uri="{FF2B5EF4-FFF2-40B4-BE49-F238E27FC236}">
                <a16:creationId xmlns:a16="http://schemas.microsoft.com/office/drawing/2014/main" id="{11D8EF00-7811-4FDA-BF51-C4F7E0D99666}"/>
              </a:ext>
            </a:extLst>
          </p:cNvPr>
          <p:cNvCxnSpPr>
            <a:cxnSpLocks/>
          </p:cNvCxnSpPr>
          <p:nvPr/>
        </p:nvCxnSpPr>
        <p:spPr>
          <a:xfrm>
            <a:off x="3463704" y="4834606"/>
            <a:ext cx="1152680"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0F89495-FF30-4F63-AF6E-1BECD82AC89A}"/>
              </a:ext>
            </a:extLst>
          </p:cNvPr>
          <p:cNvCxnSpPr>
            <a:cxnSpLocks/>
          </p:cNvCxnSpPr>
          <p:nvPr/>
        </p:nvCxnSpPr>
        <p:spPr>
          <a:xfrm>
            <a:off x="4004041" y="5220136"/>
            <a:ext cx="0" cy="5389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70E00AA-8EB0-4565-A1A8-C2123183A71A}"/>
              </a:ext>
            </a:extLst>
          </p:cNvPr>
          <p:cNvCxnSpPr>
            <a:cxnSpLocks/>
          </p:cNvCxnSpPr>
          <p:nvPr/>
        </p:nvCxnSpPr>
        <p:spPr>
          <a:xfrm>
            <a:off x="5783387" y="5235998"/>
            <a:ext cx="0" cy="53894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箭头: 虚尾 26">
            <a:extLst>
              <a:ext uri="{FF2B5EF4-FFF2-40B4-BE49-F238E27FC236}">
                <a16:creationId xmlns:a16="http://schemas.microsoft.com/office/drawing/2014/main" id="{10272B6A-32FD-41CD-A083-7EC3D8992CC4}"/>
              </a:ext>
            </a:extLst>
          </p:cNvPr>
          <p:cNvSpPr/>
          <p:nvPr/>
        </p:nvSpPr>
        <p:spPr>
          <a:xfrm>
            <a:off x="8814163" y="3143021"/>
            <a:ext cx="803960" cy="366845"/>
          </a:xfrm>
          <a:prstGeom prst="stripedRightArrow">
            <a:avLst/>
          </a:prstGeom>
          <a:solidFill>
            <a:schemeClr val="accent4">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mj-ea"/>
              <a:ea typeface="+mj-ea"/>
            </a:endParaRPr>
          </a:p>
        </p:txBody>
      </p:sp>
      <p:cxnSp>
        <p:nvCxnSpPr>
          <p:cNvPr id="28" name="直接连接符 27">
            <a:extLst>
              <a:ext uri="{FF2B5EF4-FFF2-40B4-BE49-F238E27FC236}">
                <a16:creationId xmlns:a16="http://schemas.microsoft.com/office/drawing/2014/main" id="{F8BF13BB-0F0F-42C5-9CDF-2A05C1698AF0}"/>
              </a:ext>
            </a:extLst>
          </p:cNvPr>
          <p:cNvCxnSpPr>
            <a:cxnSpLocks/>
          </p:cNvCxnSpPr>
          <p:nvPr/>
        </p:nvCxnSpPr>
        <p:spPr>
          <a:xfrm>
            <a:off x="1596356" y="4028010"/>
            <a:ext cx="707144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D24C53F-9943-462E-9368-4C70ACF9A5D9}"/>
              </a:ext>
            </a:extLst>
          </p:cNvPr>
          <p:cNvSpPr txBox="1"/>
          <p:nvPr/>
        </p:nvSpPr>
        <p:spPr>
          <a:xfrm>
            <a:off x="1774185" y="4075656"/>
            <a:ext cx="615225" cy="307777"/>
          </a:xfrm>
          <a:prstGeom prst="rect">
            <a:avLst/>
          </a:prstGeom>
          <a:noFill/>
        </p:spPr>
        <p:txBody>
          <a:bodyPr wrap="square" rtlCol="0">
            <a:spAutoFit/>
          </a:bodyPr>
          <a:lstStyle/>
          <a:p>
            <a:r>
              <a:rPr lang="zh-CN" altLang="en-US" sz="14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时间</a:t>
            </a:r>
            <a:endParaRPr lang="zh-CN" altLang="en-US" sz="11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5C2040EB-50B9-4466-82E5-4AC1B005E75A}"/>
              </a:ext>
            </a:extLst>
          </p:cNvPr>
          <p:cNvSpPr/>
          <p:nvPr/>
        </p:nvSpPr>
        <p:spPr>
          <a:xfrm>
            <a:off x="7516308" y="4680930"/>
            <a:ext cx="1306163" cy="307777"/>
          </a:xfrm>
          <a:prstGeom prst="rect">
            <a:avLst/>
          </a:prstGeom>
        </p:spPr>
        <p:txBody>
          <a:bodyPr wrap="square">
            <a:spAutoFit/>
          </a:bodyPr>
          <a:lstStyle/>
          <a:p>
            <a:r>
              <a:rPr lang="zh-CN" altLang="en-US" sz="14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复杂场景识别</a:t>
            </a:r>
          </a:p>
        </p:txBody>
      </p:sp>
      <p:cxnSp>
        <p:nvCxnSpPr>
          <p:cNvPr id="31" name="直接箭头连接符 30">
            <a:extLst>
              <a:ext uri="{FF2B5EF4-FFF2-40B4-BE49-F238E27FC236}">
                <a16:creationId xmlns:a16="http://schemas.microsoft.com/office/drawing/2014/main" id="{940F513C-2F9E-4D91-A5F4-4DC12E9A6235}"/>
              </a:ext>
            </a:extLst>
          </p:cNvPr>
          <p:cNvCxnSpPr>
            <a:cxnSpLocks/>
          </p:cNvCxnSpPr>
          <p:nvPr/>
        </p:nvCxnSpPr>
        <p:spPr>
          <a:xfrm>
            <a:off x="6301463" y="4832633"/>
            <a:ext cx="123776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76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3071D-01D8-4916-80C6-0899AFB3971D}"/>
              </a:ext>
            </a:extLst>
          </p:cNvPr>
          <p:cNvSpPr>
            <a:spLocks noGrp="1"/>
          </p:cNvSpPr>
          <p:nvPr>
            <p:ph type="title"/>
          </p:nvPr>
        </p:nvSpPr>
        <p:spPr/>
        <p:txBody>
          <a:bodyPr/>
          <a:lstStyle/>
          <a:p>
            <a:r>
              <a:rPr lang="en-US" altLang="zh-CN" dirty="0"/>
              <a:t>1.3 </a:t>
            </a:r>
            <a:r>
              <a:rPr lang="zh-CN" altLang="en-US" dirty="0"/>
              <a:t>语音识别发展历史</a:t>
            </a:r>
          </a:p>
        </p:txBody>
      </p:sp>
      <p:sp>
        <p:nvSpPr>
          <p:cNvPr id="3" name="内容占位符 2">
            <a:extLst>
              <a:ext uri="{FF2B5EF4-FFF2-40B4-BE49-F238E27FC236}">
                <a16:creationId xmlns:a16="http://schemas.microsoft.com/office/drawing/2014/main" id="{63573371-B4A0-4315-B4B1-4D8043C93ABC}"/>
              </a:ext>
            </a:extLst>
          </p:cNvPr>
          <p:cNvSpPr>
            <a:spLocks noGrp="1"/>
          </p:cNvSpPr>
          <p:nvPr>
            <p:ph idx="1"/>
          </p:nvPr>
        </p:nvSpPr>
        <p:spPr>
          <a:xfrm>
            <a:off x="845287" y="1346827"/>
            <a:ext cx="10800907" cy="5294978"/>
          </a:xfrm>
        </p:spPr>
        <p:txBody>
          <a:bodyPr>
            <a:normAutofit fontScale="92500"/>
          </a:bodyPr>
          <a:lstStyle/>
          <a:p>
            <a:pPr marL="0" indent="0">
              <a:buNone/>
            </a:pPr>
            <a:r>
              <a:rPr lang="zh-CN" altLang="en-US" b="1" dirty="0"/>
              <a:t>第一阶段：模板匹配（</a:t>
            </a:r>
            <a:r>
              <a:rPr lang="en-US" altLang="zh-CN" b="1" dirty="0"/>
              <a:t>DTW</a:t>
            </a:r>
            <a:r>
              <a:rPr lang="zh-CN" altLang="en-US" b="1" dirty="0"/>
              <a:t>）</a:t>
            </a:r>
            <a:endParaRPr lang="en-US" altLang="zh-CN" b="1" dirty="0"/>
          </a:p>
          <a:p>
            <a:pPr lvl="1"/>
            <a:r>
              <a:rPr lang="en-US" altLang="zh-CN" dirty="0"/>
              <a:t>1978</a:t>
            </a:r>
            <a:r>
              <a:rPr lang="zh-CN" altLang="en-US" dirty="0"/>
              <a:t>年，日本人</a:t>
            </a:r>
            <a:r>
              <a:rPr lang="en-US" altLang="zh-CN" dirty="0" err="1"/>
              <a:t>Sakoe</a:t>
            </a:r>
            <a:r>
              <a:rPr lang="en-US" altLang="zh-CN" dirty="0"/>
              <a:t> and Chiba</a:t>
            </a:r>
            <a:r>
              <a:rPr lang="zh-CN" altLang="en-US" dirty="0"/>
              <a:t>在前苏联科学家</a:t>
            </a:r>
            <a:r>
              <a:rPr lang="en-US" altLang="zh-CN" dirty="0" err="1"/>
              <a:t>Vintsyuk</a:t>
            </a:r>
            <a:r>
              <a:rPr lang="zh-CN" altLang="en-US" dirty="0"/>
              <a:t>的工作基础上，成功地使用动态规划算法将两段不同长度的语音在时间轴上进行了对齐，这就是我们现在经常提到的</a:t>
            </a:r>
            <a:r>
              <a:rPr lang="zh-CN" altLang="en-US" b="1" dirty="0"/>
              <a:t>动态时间规整</a:t>
            </a:r>
            <a:r>
              <a:rPr lang="zh-CN" altLang="en-US" dirty="0"/>
              <a:t>（</a:t>
            </a:r>
            <a:r>
              <a:rPr lang="en-US" altLang="zh-CN" dirty="0"/>
              <a:t>Dynamic Time Warping</a:t>
            </a:r>
            <a:r>
              <a:rPr lang="zh-CN" altLang="en-US" dirty="0"/>
              <a:t>，</a:t>
            </a:r>
            <a:r>
              <a:rPr lang="en-US" altLang="zh-CN" dirty="0"/>
              <a:t>DTW</a:t>
            </a:r>
            <a:r>
              <a:rPr lang="zh-CN" altLang="en-US" dirty="0"/>
              <a:t>）。</a:t>
            </a:r>
            <a:endParaRPr lang="en-US" altLang="zh-CN" dirty="0"/>
          </a:p>
          <a:p>
            <a:pPr lvl="1"/>
            <a:endParaRPr lang="en-US" altLang="zh-CN" dirty="0"/>
          </a:p>
          <a:p>
            <a:pPr marL="0" indent="0">
              <a:buNone/>
            </a:pPr>
            <a:r>
              <a:rPr lang="zh-CN" altLang="en-US" b="1" dirty="0"/>
              <a:t>第二阶段：统计模型（</a:t>
            </a:r>
            <a:r>
              <a:rPr lang="en-US" altLang="zh-CN" b="1" dirty="0"/>
              <a:t>GMM-HMM</a:t>
            </a:r>
            <a:r>
              <a:rPr lang="zh-CN" altLang="en-US" b="1" dirty="0"/>
              <a:t>）</a:t>
            </a:r>
          </a:p>
          <a:p>
            <a:pPr lvl="1"/>
            <a:r>
              <a:rPr lang="zh-CN" altLang="en-US" dirty="0"/>
              <a:t>在</a:t>
            </a:r>
            <a:r>
              <a:rPr lang="en-US" altLang="zh-CN" dirty="0"/>
              <a:t>80</a:t>
            </a:r>
            <a:r>
              <a:rPr lang="zh-CN" altLang="en-US" dirty="0"/>
              <a:t>年代中期，</a:t>
            </a:r>
            <a:r>
              <a:rPr lang="en-US" altLang="zh-CN" dirty="0"/>
              <a:t>Bell</a:t>
            </a:r>
            <a:r>
              <a:rPr lang="zh-CN" altLang="en-US" dirty="0"/>
              <a:t>实验室的</a:t>
            </a:r>
            <a:r>
              <a:rPr lang="en-US" altLang="zh-CN" b="1" dirty="0"/>
              <a:t>L.R. </a:t>
            </a:r>
            <a:r>
              <a:rPr lang="en-US" altLang="zh-CN" b="1" dirty="0" err="1"/>
              <a:t>Rabiner</a:t>
            </a:r>
            <a:r>
              <a:rPr lang="zh-CN" altLang="en-US" dirty="0"/>
              <a:t>等人对</a:t>
            </a:r>
            <a:r>
              <a:rPr lang="zh-CN" altLang="en-US" b="1" dirty="0"/>
              <a:t>隐马尔可夫模型</a:t>
            </a:r>
            <a:r>
              <a:rPr lang="zh-CN" altLang="en-US" dirty="0"/>
              <a:t>（</a:t>
            </a:r>
            <a:r>
              <a:rPr lang="en-US" altLang="zh-CN" dirty="0"/>
              <a:t>Hidden Markov </a:t>
            </a:r>
            <a:r>
              <a:rPr lang="en-US" altLang="zh-CN" dirty="0" err="1"/>
              <a:t>Modl</a:t>
            </a:r>
            <a:r>
              <a:rPr lang="zh-CN" altLang="en-US" dirty="0"/>
              <a:t>，</a:t>
            </a:r>
            <a:r>
              <a:rPr lang="en-US" altLang="zh-CN" dirty="0"/>
              <a:t>HMM</a:t>
            </a:r>
            <a:r>
              <a:rPr lang="zh-CN" altLang="en-US" dirty="0"/>
              <a:t>）做了深入浅出的介绍，并出版了语音识别专著</a:t>
            </a:r>
            <a:r>
              <a:rPr lang="en-US" altLang="zh-CN" dirty="0"/>
              <a:t>《Fundamentals of Speech Recognition》</a:t>
            </a:r>
            <a:r>
              <a:rPr lang="zh-CN" altLang="en-US" dirty="0"/>
              <a:t>。</a:t>
            </a:r>
            <a:endParaRPr lang="en-US" altLang="zh-CN" dirty="0"/>
          </a:p>
          <a:p>
            <a:pPr lvl="1"/>
            <a:r>
              <a:rPr lang="zh-CN" altLang="zh-CN" dirty="0"/>
              <a:t>在</a:t>
            </a:r>
            <a:r>
              <a:rPr lang="en-US" altLang="zh-CN" dirty="0"/>
              <a:t>DARPA</a:t>
            </a:r>
            <a:r>
              <a:rPr lang="zh-CN" altLang="zh-CN" dirty="0"/>
              <a:t>的语音研究计划的资助下，又诞生出了一批著名的语音识别系统，其中包括</a:t>
            </a:r>
            <a:r>
              <a:rPr lang="zh-CN" altLang="zh-CN" b="1" dirty="0"/>
              <a:t>李开复（</a:t>
            </a:r>
            <a:r>
              <a:rPr lang="en-US" altLang="zh-CN" b="1" dirty="0"/>
              <a:t>K.F. Lee</a:t>
            </a:r>
            <a:r>
              <a:rPr lang="zh-CN" altLang="zh-CN" b="1" dirty="0"/>
              <a:t>）</a:t>
            </a:r>
            <a:r>
              <a:rPr lang="zh-CN" altLang="zh-CN" dirty="0"/>
              <a:t>在</a:t>
            </a:r>
            <a:r>
              <a:rPr lang="en-US" altLang="zh-CN" dirty="0"/>
              <a:t>CMU</a:t>
            </a:r>
            <a:r>
              <a:rPr lang="zh-CN" altLang="zh-CN" dirty="0"/>
              <a:t>攻读博士学位时开发的</a:t>
            </a:r>
            <a:r>
              <a:rPr lang="en-US" altLang="zh-CN" b="1" dirty="0">
                <a:solidFill>
                  <a:srgbClr val="C00000"/>
                </a:solidFill>
              </a:rPr>
              <a:t>SPHINX</a:t>
            </a:r>
            <a:r>
              <a:rPr lang="zh-CN" altLang="zh-CN" dirty="0"/>
              <a:t>系统。</a:t>
            </a:r>
            <a:endParaRPr lang="en-US" altLang="zh-CN" dirty="0"/>
          </a:p>
          <a:p>
            <a:pPr lvl="1"/>
            <a:r>
              <a:rPr lang="zh-CN" altLang="zh-CN" dirty="0"/>
              <a:t>英国剑桥大学</a:t>
            </a:r>
            <a:r>
              <a:rPr lang="en-US" altLang="zh-CN" b="1" dirty="0"/>
              <a:t>Steve Young</a:t>
            </a:r>
            <a:r>
              <a:rPr lang="zh-CN" altLang="zh-CN" dirty="0"/>
              <a:t>开创的的语音识别工具包</a:t>
            </a:r>
            <a:r>
              <a:rPr lang="en-US" altLang="zh-CN" b="1" dirty="0">
                <a:solidFill>
                  <a:srgbClr val="C00000"/>
                </a:solidFill>
              </a:rPr>
              <a:t>HTK</a:t>
            </a:r>
            <a:r>
              <a:rPr lang="zh-CN" altLang="zh-CN" dirty="0"/>
              <a:t>（</a:t>
            </a:r>
            <a:r>
              <a:rPr lang="en-US" altLang="zh-CN" dirty="0"/>
              <a:t>Hidden Markov Tool Kit</a:t>
            </a:r>
            <a:r>
              <a:rPr lang="zh-CN" altLang="zh-CN" dirty="0"/>
              <a:t>）</a:t>
            </a:r>
            <a:r>
              <a:rPr lang="zh-CN" altLang="en-US" dirty="0"/>
              <a:t>，</a:t>
            </a:r>
            <a:r>
              <a:rPr lang="zh-CN" altLang="zh-CN" dirty="0"/>
              <a:t>自</a:t>
            </a:r>
            <a:r>
              <a:rPr lang="en-US" altLang="zh-CN" dirty="0"/>
              <a:t>1995</a:t>
            </a:r>
            <a:r>
              <a:rPr lang="zh-CN" altLang="zh-CN" dirty="0"/>
              <a:t>年发布以来，持续近</a:t>
            </a:r>
            <a:r>
              <a:rPr lang="en-US" altLang="zh-CN" dirty="0"/>
              <a:t>20</a:t>
            </a:r>
            <a:r>
              <a:rPr lang="zh-CN" altLang="zh-CN" dirty="0"/>
              <a:t>年被广泛采用。</a:t>
            </a:r>
            <a:endParaRPr lang="en-US" altLang="zh-CN" dirty="0"/>
          </a:p>
          <a:p>
            <a:pPr lvl="1"/>
            <a:r>
              <a:rPr lang="zh-CN" altLang="en-US" dirty="0"/>
              <a:t>但</a:t>
            </a:r>
            <a:r>
              <a:rPr lang="en-US" altLang="zh-CN" dirty="0"/>
              <a:t>GMM-HMM</a:t>
            </a:r>
            <a:r>
              <a:rPr lang="zh-CN" altLang="en-US" dirty="0"/>
              <a:t>系统对日常对话、新闻广播等场景的</a:t>
            </a:r>
            <a:r>
              <a:rPr lang="zh-CN" altLang="zh-CN" dirty="0"/>
              <a:t>识别率达到</a:t>
            </a:r>
            <a:r>
              <a:rPr lang="en-US" altLang="zh-CN" dirty="0"/>
              <a:t>80%</a:t>
            </a:r>
            <a:r>
              <a:rPr lang="zh-CN" altLang="zh-CN" dirty="0"/>
              <a:t>左右，就无法再取得突破。</a:t>
            </a:r>
            <a:r>
              <a:rPr lang="en-US" altLang="zh-CN" dirty="0"/>
              <a:t>2000</a:t>
            </a:r>
            <a:r>
              <a:rPr lang="zh-CN" altLang="en-US" dirty="0"/>
              <a:t>年前后</a:t>
            </a:r>
            <a:r>
              <a:rPr lang="zh-CN" altLang="zh-CN" dirty="0"/>
              <a:t>这个阶段语音识别的研究</a:t>
            </a:r>
            <a:r>
              <a:rPr lang="zh-CN" altLang="zh-CN" dirty="0">
                <a:solidFill>
                  <a:srgbClr val="C00000"/>
                </a:solidFill>
              </a:rPr>
              <a:t>陷入了瓶颈期</a:t>
            </a:r>
            <a:r>
              <a:rPr lang="zh-CN" altLang="zh-CN" dirty="0"/>
              <a:t>。</a:t>
            </a:r>
            <a:endParaRPr lang="zh-CN" altLang="en-US" dirty="0"/>
          </a:p>
        </p:txBody>
      </p:sp>
    </p:spTree>
    <p:custDataLst>
      <p:tags r:id="rId1"/>
    </p:custDataLst>
    <p:extLst>
      <p:ext uri="{BB962C8B-B14F-4D97-AF65-F5344CB8AC3E}">
        <p14:creationId xmlns:p14="http://schemas.microsoft.com/office/powerpoint/2010/main" val="312559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3071D-01D8-4916-80C6-0899AFB3971D}"/>
              </a:ext>
            </a:extLst>
          </p:cNvPr>
          <p:cNvSpPr>
            <a:spLocks noGrp="1"/>
          </p:cNvSpPr>
          <p:nvPr>
            <p:ph type="title"/>
          </p:nvPr>
        </p:nvSpPr>
        <p:spPr/>
        <p:txBody>
          <a:bodyPr/>
          <a:lstStyle/>
          <a:p>
            <a:r>
              <a:rPr lang="en-US" altLang="zh-CN" dirty="0"/>
              <a:t>1.3 </a:t>
            </a:r>
            <a:r>
              <a:rPr lang="zh-CN" altLang="en-US" dirty="0"/>
              <a:t>语音识别发展历史</a:t>
            </a:r>
          </a:p>
        </p:txBody>
      </p:sp>
      <p:sp>
        <p:nvSpPr>
          <p:cNvPr id="3" name="内容占位符 2">
            <a:extLst>
              <a:ext uri="{FF2B5EF4-FFF2-40B4-BE49-F238E27FC236}">
                <a16:creationId xmlns:a16="http://schemas.microsoft.com/office/drawing/2014/main" id="{63573371-B4A0-4315-B4B1-4D8043C93ABC}"/>
              </a:ext>
            </a:extLst>
          </p:cNvPr>
          <p:cNvSpPr>
            <a:spLocks noGrp="1"/>
          </p:cNvSpPr>
          <p:nvPr>
            <p:ph idx="1"/>
          </p:nvPr>
        </p:nvSpPr>
        <p:spPr>
          <a:xfrm>
            <a:off x="845287" y="1346827"/>
            <a:ext cx="10800907" cy="5401303"/>
          </a:xfrm>
        </p:spPr>
        <p:txBody>
          <a:bodyPr>
            <a:normAutofit/>
          </a:bodyPr>
          <a:lstStyle/>
          <a:p>
            <a:pPr marL="0" indent="0">
              <a:buNone/>
            </a:pPr>
            <a:r>
              <a:rPr lang="zh-CN" altLang="en-US" b="1" dirty="0"/>
              <a:t>第三阶段：深度学习（</a:t>
            </a:r>
            <a:r>
              <a:rPr lang="en-US" altLang="zh-CN" b="1" dirty="0"/>
              <a:t>DNN-HMM</a:t>
            </a:r>
            <a:r>
              <a:rPr lang="zh-CN" altLang="en-US" b="1" dirty="0"/>
              <a:t>，</a:t>
            </a:r>
            <a:r>
              <a:rPr lang="en-US" altLang="zh-CN" b="1" dirty="0"/>
              <a:t>E2E</a:t>
            </a:r>
            <a:r>
              <a:rPr lang="zh-CN" altLang="en-US" b="1" dirty="0"/>
              <a:t>）</a:t>
            </a:r>
            <a:endParaRPr lang="en-US" altLang="zh-CN" b="1" dirty="0"/>
          </a:p>
          <a:p>
            <a:pPr lvl="1"/>
            <a:r>
              <a:rPr lang="en-US" altLang="zh-CN" dirty="0"/>
              <a:t>2006</a:t>
            </a:r>
            <a:r>
              <a:rPr lang="zh-CN" altLang="en-US" dirty="0"/>
              <a:t>年，</a:t>
            </a:r>
            <a:r>
              <a:rPr lang="en-US" altLang="zh-CN" b="1" dirty="0"/>
              <a:t>Hinton</a:t>
            </a:r>
            <a:r>
              <a:rPr lang="zh-CN" altLang="en-US" dirty="0"/>
              <a:t>揭开了属于</a:t>
            </a:r>
            <a:r>
              <a:rPr lang="zh-CN" altLang="en-US" b="1" dirty="0"/>
              <a:t>深度学习</a:t>
            </a:r>
            <a:r>
              <a:rPr lang="zh-CN" altLang="en-US" dirty="0"/>
              <a:t>的时代序幕。</a:t>
            </a:r>
            <a:endParaRPr lang="en-US" altLang="zh-CN" dirty="0"/>
          </a:p>
          <a:p>
            <a:pPr lvl="1"/>
            <a:r>
              <a:rPr lang="en-US" altLang="zh-CN" dirty="0"/>
              <a:t>2009</a:t>
            </a:r>
            <a:r>
              <a:rPr lang="zh-CN" altLang="en-US" dirty="0"/>
              <a:t>年，</a:t>
            </a:r>
            <a:r>
              <a:rPr lang="en-US" altLang="zh-CN" b="1" dirty="0"/>
              <a:t>Hinton</a:t>
            </a:r>
            <a:r>
              <a:rPr lang="zh-CN" altLang="en-US" dirty="0"/>
              <a:t>和他的学生</a:t>
            </a:r>
            <a:r>
              <a:rPr lang="en-US" altLang="zh-CN" dirty="0"/>
              <a:t>Mohamed</a:t>
            </a:r>
            <a:r>
              <a:rPr lang="zh-CN" altLang="en-US" dirty="0"/>
              <a:t>将</a:t>
            </a:r>
            <a:r>
              <a:rPr lang="zh-CN" altLang="en-US" b="1" dirty="0"/>
              <a:t>深度神经网络（</a:t>
            </a:r>
            <a:r>
              <a:rPr lang="en-US" altLang="zh-CN" b="1" dirty="0"/>
              <a:t>DNN</a:t>
            </a:r>
            <a:r>
              <a:rPr lang="zh-CN" altLang="en-US" b="1" dirty="0"/>
              <a:t>）</a:t>
            </a:r>
            <a:r>
              <a:rPr lang="zh-CN" altLang="en-US" dirty="0"/>
              <a:t>应用于声学建模，他们的尝试在</a:t>
            </a:r>
            <a:r>
              <a:rPr lang="en-US" altLang="zh-CN" dirty="0"/>
              <a:t>TIMIT</a:t>
            </a:r>
            <a:r>
              <a:rPr lang="zh-CN" altLang="en-US" dirty="0"/>
              <a:t>音素识别任务上取得了成功。</a:t>
            </a:r>
            <a:endParaRPr lang="en-US" altLang="zh-CN" dirty="0"/>
          </a:p>
          <a:p>
            <a:pPr lvl="1"/>
            <a:r>
              <a:rPr lang="en-US" altLang="zh-CN" dirty="0"/>
              <a:t>2012</a:t>
            </a:r>
            <a:r>
              <a:rPr lang="zh-CN" altLang="en-US" dirty="0"/>
              <a:t>年，微软研究院的</a:t>
            </a:r>
            <a:r>
              <a:rPr lang="zh-CN" altLang="en-US" b="1" dirty="0"/>
              <a:t>俞栋和邓力</a:t>
            </a:r>
            <a:r>
              <a:rPr lang="zh-CN" altLang="en-US" dirty="0"/>
              <a:t>等人提出了上下文相关的深度神经网络与隐马尔可夫模型融合的声学模型（</a:t>
            </a:r>
            <a:r>
              <a:rPr lang="en-US" altLang="zh-CN" b="1" dirty="0"/>
              <a:t>CD-DNN-HMM</a:t>
            </a:r>
            <a:r>
              <a:rPr lang="zh-CN" altLang="en-US" dirty="0"/>
              <a:t>），相比于传统的</a:t>
            </a:r>
            <a:r>
              <a:rPr lang="en-US" altLang="zh-CN" dirty="0"/>
              <a:t>GMM-HMM</a:t>
            </a:r>
            <a:r>
              <a:rPr lang="zh-CN" altLang="en-US" dirty="0"/>
              <a:t>系统</a:t>
            </a:r>
            <a:r>
              <a:rPr lang="zh-CN" altLang="en-US" dirty="0">
                <a:solidFill>
                  <a:srgbClr val="C00000"/>
                </a:solidFill>
              </a:rPr>
              <a:t>获得超过</a:t>
            </a:r>
            <a:r>
              <a:rPr lang="en-US" altLang="zh-CN" dirty="0">
                <a:solidFill>
                  <a:srgbClr val="C00000"/>
                </a:solidFill>
              </a:rPr>
              <a:t>20%</a:t>
            </a:r>
            <a:r>
              <a:rPr lang="zh-CN" altLang="en-US" dirty="0">
                <a:solidFill>
                  <a:srgbClr val="C00000"/>
                </a:solidFill>
              </a:rPr>
              <a:t>的相对性能提升</a:t>
            </a:r>
            <a:r>
              <a:rPr lang="zh-CN" altLang="en-US" dirty="0"/>
              <a:t>，这项工作是深度学习在语音识别上具有重大意义的成果。</a:t>
            </a:r>
            <a:endParaRPr lang="en-US" altLang="zh-CN" dirty="0"/>
          </a:p>
          <a:p>
            <a:pPr lvl="1"/>
            <a:r>
              <a:rPr lang="zh-CN" altLang="en-US" dirty="0"/>
              <a:t>由</a:t>
            </a:r>
            <a:r>
              <a:rPr lang="en-US" altLang="zh-CN" b="1" dirty="0"/>
              <a:t>Daniel Povey</a:t>
            </a:r>
            <a:r>
              <a:rPr lang="zh-CN" altLang="en-US" dirty="0"/>
              <a:t>领衔开发在</a:t>
            </a:r>
            <a:r>
              <a:rPr lang="en-US" altLang="zh-CN" dirty="0"/>
              <a:t>2011</a:t>
            </a:r>
            <a:r>
              <a:rPr lang="zh-CN" altLang="en-US" dirty="0"/>
              <a:t>年发布的</a:t>
            </a:r>
            <a:r>
              <a:rPr lang="en-US" altLang="zh-CN" b="1" dirty="0">
                <a:solidFill>
                  <a:srgbClr val="C00000"/>
                </a:solidFill>
              </a:rPr>
              <a:t>Kaldi</a:t>
            </a:r>
            <a:r>
              <a:rPr lang="zh-CN" altLang="en-US" dirty="0"/>
              <a:t>，是</a:t>
            </a:r>
            <a:r>
              <a:rPr lang="en-US" altLang="zh-CN" dirty="0"/>
              <a:t>DNN-HMM</a:t>
            </a:r>
            <a:r>
              <a:rPr lang="zh-CN" altLang="en-US" dirty="0"/>
              <a:t>系统的基石，在工业界得到广泛应用。</a:t>
            </a:r>
            <a:endParaRPr lang="en-US" altLang="zh-CN" dirty="0"/>
          </a:p>
          <a:p>
            <a:pPr lvl="1"/>
            <a:r>
              <a:rPr lang="zh-CN" altLang="en-US" dirty="0"/>
              <a:t>深度学习技术在近十几年中，一直保持着飞速发展的状态，从</a:t>
            </a:r>
            <a:r>
              <a:rPr lang="en-US" altLang="zh-CN" dirty="0"/>
              <a:t>DNN</a:t>
            </a:r>
            <a:r>
              <a:rPr lang="zh-CN" altLang="en-US" dirty="0"/>
              <a:t>到</a:t>
            </a:r>
            <a:r>
              <a:rPr lang="en-US" altLang="zh-CN" b="1" dirty="0"/>
              <a:t>RNN</a:t>
            </a:r>
            <a:r>
              <a:rPr lang="zh-CN" altLang="en-US" b="1" dirty="0"/>
              <a:t>、</a:t>
            </a:r>
            <a:r>
              <a:rPr lang="en-US" altLang="zh-CN" b="1" dirty="0"/>
              <a:t>CNN</a:t>
            </a:r>
            <a:r>
              <a:rPr lang="zh-CN" altLang="en-US" b="1" dirty="0"/>
              <a:t>、</a:t>
            </a:r>
            <a:r>
              <a:rPr lang="en-US" altLang="zh-CN" b="1" dirty="0"/>
              <a:t>LSTM</a:t>
            </a:r>
            <a:r>
              <a:rPr lang="zh-CN" altLang="en-US" b="1" dirty="0"/>
              <a:t>、</a:t>
            </a:r>
            <a:r>
              <a:rPr lang="en-US" altLang="zh-CN" b="1" dirty="0"/>
              <a:t>GRU</a:t>
            </a:r>
            <a:r>
              <a:rPr lang="zh-CN" altLang="en-US" b="1" dirty="0"/>
              <a:t>、</a:t>
            </a:r>
            <a:r>
              <a:rPr lang="en-US" altLang="zh-CN" b="1" dirty="0"/>
              <a:t>TDNN</a:t>
            </a:r>
            <a:r>
              <a:rPr lang="zh-CN" altLang="en-US" dirty="0"/>
              <a:t>等模型，推动着语音识别技术不断取得突破。</a:t>
            </a:r>
            <a:endParaRPr lang="en-US" altLang="zh-CN" dirty="0"/>
          </a:p>
          <a:p>
            <a:pPr lvl="1"/>
            <a:r>
              <a:rPr lang="zh-CN" altLang="en-US" dirty="0"/>
              <a:t>最近几年，基于</a:t>
            </a:r>
            <a:r>
              <a:rPr lang="zh-CN" altLang="en-US" b="1" dirty="0"/>
              <a:t>端对端（</a:t>
            </a:r>
            <a:r>
              <a:rPr lang="en-US" altLang="zh-CN" b="1" dirty="0"/>
              <a:t>End-to-End</a:t>
            </a:r>
            <a:r>
              <a:rPr lang="zh-CN" altLang="en-US" b="1" dirty="0"/>
              <a:t>，</a:t>
            </a:r>
            <a:r>
              <a:rPr lang="en-US" altLang="zh-CN" b="1" dirty="0"/>
              <a:t>E2E</a:t>
            </a:r>
            <a:r>
              <a:rPr lang="zh-CN" altLang="en-US" b="1" dirty="0"/>
              <a:t>）</a:t>
            </a:r>
            <a:r>
              <a:rPr lang="zh-CN" altLang="en-US" dirty="0"/>
              <a:t>的语音识别方案逐渐成为了行业中的关注重点，并开始落地应用。</a:t>
            </a:r>
            <a:endParaRPr lang="en-US" altLang="zh-CN" dirty="0"/>
          </a:p>
        </p:txBody>
      </p:sp>
    </p:spTree>
    <p:custDataLst>
      <p:tags r:id="rId1"/>
    </p:custDataLst>
    <p:extLst>
      <p:ext uri="{BB962C8B-B14F-4D97-AF65-F5344CB8AC3E}">
        <p14:creationId xmlns:p14="http://schemas.microsoft.com/office/powerpoint/2010/main" val="3180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F605D-8DCC-4BA3-A865-4815EF27EE70}"/>
              </a:ext>
            </a:extLst>
          </p:cNvPr>
          <p:cNvSpPr>
            <a:spLocks noGrp="1"/>
          </p:cNvSpPr>
          <p:nvPr>
            <p:ph type="title"/>
          </p:nvPr>
        </p:nvSpPr>
        <p:spPr/>
        <p:txBody>
          <a:bodyPr/>
          <a:lstStyle/>
          <a:p>
            <a:r>
              <a:rPr lang="en-US" altLang="zh-CN" dirty="0"/>
              <a:t>1.4 </a:t>
            </a:r>
            <a:r>
              <a:rPr lang="zh-CN" altLang="en-US" dirty="0"/>
              <a:t>国内语音识别现状</a:t>
            </a:r>
          </a:p>
        </p:txBody>
      </p:sp>
      <p:sp>
        <p:nvSpPr>
          <p:cNvPr id="3" name="内容占位符 2">
            <a:extLst>
              <a:ext uri="{FF2B5EF4-FFF2-40B4-BE49-F238E27FC236}">
                <a16:creationId xmlns:a16="http://schemas.microsoft.com/office/drawing/2014/main" id="{EB543C9E-9E67-4D81-A007-8D26B8BC68D0}"/>
              </a:ext>
            </a:extLst>
          </p:cNvPr>
          <p:cNvSpPr>
            <a:spLocks noGrp="1"/>
          </p:cNvSpPr>
          <p:nvPr>
            <p:ph idx="1"/>
          </p:nvPr>
        </p:nvSpPr>
        <p:spPr/>
        <p:txBody>
          <a:bodyPr/>
          <a:lstStyle/>
          <a:p>
            <a:r>
              <a:rPr lang="zh-CN" altLang="en-US" dirty="0"/>
              <a:t>主要科研机构：</a:t>
            </a:r>
            <a:endParaRPr lang="en-US" altLang="zh-CN" dirty="0"/>
          </a:p>
          <a:p>
            <a:pPr lvl="1"/>
            <a:r>
              <a:rPr lang="zh-CN" altLang="zh-CN" dirty="0"/>
              <a:t>中科院声学所、中科院自动化所</a:t>
            </a:r>
            <a:endParaRPr lang="en-US" altLang="zh-CN" dirty="0"/>
          </a:p>
          <a:p>
            <a:pPr lvl="1"/>
            <a:r>
              <a:rPr lang="zh-CN" altLang="zh-CN" dirty="0"/>
              <a:t>清华大学、中国科技大学、哈尔滨工业大学</a:t>
            </a:r>
            <a:endParaRPr lang="en-US" altLang="zh-CN" dirty="0"/>
          </a:p>
          <a:p>
            <a:pPr lvl="1"/>
            <a:r>
              <a:rPr lang="zh-CN" altLang="zh-CN" dirty="0"/>
              <a:t>上海交通大学、西北工业大学、厦门大学</a:t>
            </a:r>
            <a:endParaRPr lang="en-US" altLang="zh-CN" dirty="0"/>
          </a:p>
          <a:p>
            <a:r>
              <a:rPr lang="zh-CN" altLang="en-US" dirty="0"/>
              <a:t>工业界：</a:t>
            </a:r>
            <a:endParaRPr lang="en-US" altLang="zh-CN" dirty="0"/>
          </a:p>
          <a:p>
            <a:pPr lvl="1"/>
            <a:r>
              <a:rPr lang="zh-CN" altLang="en-US" dirty="0"/>
              <a:t>老牌厂商：科大讯飞、捷通华声、中科信利</a:t>
            </a:r>
            <a:endParaRPr lang="en-US" altLang="zh-CN" dirty="0"/>
          </a:p>
          <a:p>
            <a:pPr lvl="1"/>
            <a:r>
              <a:rPr lang="zh-CN" altLang="en-US" dirty="0"/>
              <a:t>互联网巨头：百度、腾讯、阿里巴巴</a:t>
            </a:r>
            <a:endParaRPr lang="en-US" altLang="zh-CN" dirty="0"/>
          </a:p>
          <a:p>
            <a:pPr lvl="1"/>
            <a:r>
              <a:rPr lang="zh-CN" altLang="en-US" dirty="0"/>
              <a:t>互联网新贵：小米、京东、字节跳动、美团、贝壳找房等</a:t>
            </a:r>
            <a:endParaRPr lang="en-US" altLang="zh-CN" dirty="0"/>
          </a:p>
          <a:p>
            <a:pPr lvl="1"/>
            <a:r>
              <a:rPr lang="zh-CN" altLang="en-US" dirty="0"/>
              <a:t>专业公司：</a:t>
            </a:r>
            <a:r>
              <a:rPr lang="zh-CN" altLang="zh-CN" dirty="0"/>
              <a:t>云知声、思必驰、出门问问、天聪智能</a:t>
            </a:r>
            <a:r>
              <a:rPr lang="zh-CN" altLang="en-US" dirty="0"/>
              <a:t>等</a:t>
            </a:r>
            <a:endParaRPr lang="en-US" altLang="zh-CN" dirty="0"/>
          </a:p>
          <a:p>
            <a:pPr lvl="1"/>
            <a:r>
              <a:rPr lang="zh-CN" altLang="en-US" dirty="0"/>
              <a:t>工业巨头：华为等</a:t>
            </a:r>
            <a:endParaRPr lang="en-US" altLang="zh-CN" dirty="0"/>
          </a:p>
          <a:p>
            <a:endParaRPr lang="en-US" altLang="zh-CN" dirty="0"/>
          </a:p>
        </p:txBody>
      </p:sp>
    </p:spTree>
    <p:custDataLst>
      <p:tags r:id="rId1"/>
    </p:custDataLst>
    <p:extLst>
      <p:ext uri="{BB962C8B-B14F-4D97-AF65-F5344CB8AC3E}">
        <p14:creationId xmlns:p14="http://schemas.microsoft.com/office/powerpoint/2010/main" val="36107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F605D-8DCC-4BA3-A865-4815EF27EE70}"/>
              </a:ext>
            </a:extLst>
          </p:cNvPr>
          <p:cNvSpPr>
            <a:spLocks noGrp="1"/>
          </p:cNvSpPr>
          <p:nvPr>
            <p:ph type="title"/>
          </p:nvPr>
        </p:nvSpPr>
        <p:spPr/>
        <p:txBody>
          <a:bodyPr/>
          <a:lstStyle/>
          <a:p>
            <a:r>
              <a:rPr lang="en-US" altLang="zh-CN" dirty="0"/>
              <a:t>1.4 </a:t>
            </a:r>
            <a:r>
              <a:rPr lang="zh-CN" altLang="en-US" dirty="0"/>
              <a:t>国内语音识别现状</a:t>
            </a:r>
            <a:r>
              <a:rPr lang="en-US" altLang="zh-CN" dirty="0"/>
              <a:t>—</a:t>
            </a:r>
            <a:r>
              <a:rPr lang="zh-CN" altLang="en-US" dirty="0"/>
              <a:t>产业发展</a:t>
            </a:r>
          </a:p>
        </p:txBody>
      </p:sp>
      <p:pic>
        <p:nvPicPr>
          <p:cNvPr id="6" name="图片 6" descr="6.jpg">
            <a:extLst>
              <a:ext uri="{FF2B5EF4-FFF2-40B4-BE49-F238E27FC236}">
                <a16:creationId xmlns:a16="http://schemas.microsoft.com/office/drawing/2014/main" id="{95E5E402-ABBC-4D0C-BE57-585BBAE0E3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229" y="3009378"/>
            <a:ext cx="50228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DE924BE9-B257-4380-9695-D53317DDAE30}"/>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9110" y="3049518"/>
            <a:ext cx="1368000" cy="24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2">
            <a:extLst>
              <a:ext uri="{FF2B5EF4-FFF2-40B4-BE49-F238E27FC236}">
                <a16:creationId xmlns:a16="http://schemas.microsoft.com/office/drawing/2014/main" id="{41F6FC8C-B7C2-4363-8433-88A1A918E23F}"/>
              </a:ext>
            </a:extLst>
          </p:cNvPr>
          <p:cNvSpPr txBox="1"/>
          <p:nvPr/>
        </p:nvSpPr>
        <p:spPr>
          <a:xfrm>
            <a:off x="6614035" y="5653706"/>
            <a:ext cx="1338828" cy="369332"/>
          </a:xfrm>
          <a:prstGeom prst="rect">
            <a:avLst/>
          </a:prstGeom>
          <a:noFill/>
        </p:spPr>
        <p:txBody>
          <a:bodyPr wrap="none" rtlCol="0">
            <a:spAutoFit/>
          </a:bodyPr>
          <a:lstStyle/>
          <a:p>
            <a:r>
              <a:rPr lang="zh-CN" altLang="en-US" dirty="0">
                <a:latin typeface="+mn-ea"/>
                <a:ea typeface="+mn-ea"/>
              </a:rPr>
              <a:t>语音输入法</a:t>
            </a:r>
          </a:p>
        </p:txBody>
      </p:sp>
      <p:sp>
        <p:nvSpPr>
          <p:cNvPr id="10" name="TextBox 10">
            <a:extLst>
              <a:ext uri="{FF2B5EF4-FFF2-40B4-BE49-F238E27FC236}">
                <a16:creationId xmlns:a16="http://schemas.microsoft.com/office/drawing/2014/main" id="{C34EB569-9B17-4806-A4DB-7D9E722FBFA8}"/>
              </a:ext>
            </a:extLst>
          </p:cNvPr>
          <p:cNvSpPr txBox="1"/>
          <p:nvPr/>
        </p:nvSpPr>
        <p:spPr>
          <a:xfrm>
            <a:off x="3184735" y="5581698"/>
            <a:ext cx="877163" cy="369332"/>
          </a:xfrm>
          <a:prstGeom prst="rect">
            <a:avLst/>
          </a:prstGeom>
          <a:noFill/>
        </p:spPr>
        <p:txBody>
          <a:bodyPr wrap="none" rtlCol="0">
            <a:spAutoFit/>
          </a:bodyPr>
          <a:lstStyle/>
          <a:p>
            <a:r>
              <a:rPr lang="zh-CN" altLang="en-US" dirty="0">
                <a:latin typeface="+mn-ea"/>
                <a:ea typeface="+mn-ea"/>
              </a:rPr>
              <a:t>语音云</a:t>
            </a:r>
          </a:p>
        </p:txBody>
      </p:sp>
      <p:sp>
        <p:nvSpPr>
          <p:cNvPr id="11" name="TextBox 11">
            <a:extLst>
              <a:ext uri="{FF2B5EF4-FFF2-40B4-BE49-F238E27FC236}">
                <a16:creationId xmlns:a16="http://schemas.microsoft.com/office/drawing/2014/main" id="{85557287-2C09-4CDD-8170-119D4F587C97}"/>
              </a:ext>
            </a:extLst>
          </p:cNvPr>
          <p:cNvSpPr txBox="1"/>
          <p:nvPr/>
        </p:nvSpPr>
        <p:spPr>
          <a:xfrm>
            <a:off x="8557459" y="5644414"/>
            <a:ext cx="1107996" cy="369332"/>
          </a:xfrm>
          <a:prstGeom prst="rect">
            <a:avLst/>
          </a:prstGeom>
          <a:noFill/>
        </p:spPr>
        <p:txBody>
          <a:bodyPr wrap="none" rtlCol="0">
            <a:spAutoFit/>
          </a:bodyPr>
          <a:lstStyle/>
          <a:p>
            <a:r>
              <a:rPr lang="zh-CN" altLang="en-US" dirty="0">
                <a:latin typeface="+mn-ea"/>
                <a:ea typeface="+mn-ea"/>
              </a:rPr>
              <a:t>语音搜索</a:t>
            </a:r>
          </a:p>
        </p:txBody>
      </p:sp>
      <p:sp>
        <p:nvSpPr>
          <p:cNvPr id="12" name="内容占位符 2">
            <a:extLst>
              <a:ext uri="{FF2B5EF4-FFF2-40B4-BE49-F238E27FC236}">
                <a16:creationId xmlns:a16="http://schemas.microsoft.com/office/drawing/2014/main" id="{85CBB367-D028-4DEF-8E94-8EEDE76D1925}"/>
              </a:ext>
            </a:extLst>
          </p:cNvPr>
          <p:cNvSpPr>
            <a:spLocks noGrp="1"/>
          </p:cNvSpPr>
          <p:nvPr>
            <p:ph idx="1"/>
          </p:nvPr>
        </p:nvSpPr>
        <p:spPr>
          <a:xfrm>
            <a:off x="845288" y="1283720"/>
            <a:ext cx="10515600" cy="1403639"/>
          </a:xfrm>
        </p:spPr>
        <p:txBody>
          <a:bodyPr/>
          <a:lstStyle/>
          <a:p>
            <a:r>
              <a:rPr lang="zh-CN" altLang="en-US" dirty="0"/>
              <a:t>基于云端深度学习算法和大数据库支撑的在线语音识别率目前可以做到</a:t>
            </a:r>
            <a:r>
              <a:rPr lang="en-US" altLang="zh-CN" dirty="0"/>
              <a:t>95%</a:t>
            </a:r>
            <a:r>
              <a:rPr lang="zh-CN" altLang="en-US" dirty="0"/>
              <a:t>以上，科大讯飞、百度、阿里巴巴都提供了达到商业标准的语音识别服务。</a:t>
            </a:r>
          </a:p>
          <a:p>
            <a:endParaRPr lang="en-US" altLang="zh-CN" dirty="0"/>
          </a:p>
        </p:txBody>
      </p:sp>
      <p:pic>
        <p:nvPicPr>
          <p:cNvPr id="14" name="图片 13">
            <a:extLst>
              <a:ext uri="{FF2B5EF4-FFF2-40B4-BE49-F238E27FC236}">
                <a16:creationId xmlns:a16="http://schemas.microsoft.com/office/drawing/2014/main" id="{5144B9FC-B90E-4C41-90C0-146B1B242A8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435766" y="3049518"/>
            <a:ext cx="1368000" cy="2448000"/>
          </a:xfrm>
          <a:prstGeom prst="rect">
            <a:avLst/>
          </a:prstGeom>
        </p:spPr>
      </p:pic>
    </p:spTree>
    <p:extLst>
      <p:ext uri="{BB962C8B-B14F-4D97-AF65-F5344CB8AC3E}">
        <p14:creationId xmlns:p14="http://schemas.microsoft.com/office/powerpoint/2010/main" val="1125671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29904-DD31-4C0C-A75B-E163E9DCD5FD}"/>
              </a:ext>
            </a:extLst>
          </p:cNvPr>
          <p:cNvSpPr>
            <a:spLocks noGrp="1"/>
          </p:cNvSpPr>
          <p:nvPr>
            <p:ph type="title"/>
          </p:nvPr>
        </p:nvSpPr>
        <p:spPr/>
        <p:txBody>
          <a:bodyPr/>
          <a:lstStyle/>
          <a:p>
            <a:r>
              <a:rPr lang="en-US" altLang="zh-CN" dirty="0"/>
              <a:t>1.4 </a:t>
            </a:r>
            <a:r>
              <a:rPr lang="zh-CN" altLang="en-US" dirty="0"/>
              <a:t>国内语音识别现状</a:t>
            </a:r>
            <a:r>
              <a:rPr lang="en-US" altLang="zh-CN" dirty="0"/>
              <a:t>—</a:t>
            </a:r>
            <a:r>
              <a:rPr lang="zh-CN" altLang="en-US" dirty="0"/>
              <a:t>产业发展</a:t>
            </a:r>
          </a:p>
        </p:txBody>
      </p:sp>
      <p:grpSp>
        <p:nvGrpSpPr>
          <p:cNvPr id="16" name="组合 15">
            <a:extLst>
              <a:ext uri="{FF2B5EF4-FFF2-40B4-BE49-F238E27FC236}">
                <a16:creationId xmlns:a16="http://schemas.microsoft.com/office/drawing/2014/main" id="{E72A52B7-4F30-4FCE-AAFA-9757D1C36D79}"/>
              </a:ext>
            </a:extLst>
          </p:cNvPr>
          <p:cNvGrpSpPr/>
          <p:nvPr/>
        </p:nvGrpSpPr>
        <p:grpSpPr>
          <a:xfrm>
            <a:off x="726481" y="3478263"/>
            <a:ext cx="2050686" cy="1954883"/>
            <a:chOff x="8935475" y="1143001"/>
            <a:chExt cx="2264088" cy="2302478"/>
          </a:xfrm>
        </p:grpSpPr>
        <p:sp>
          <p:nvSpPr>
            <p:cNvPr id="18" name="矩形 17">
              <a:extLst>
                <a:ext uri="{FF2B5EF4-FFF2-40B4-BE49-F238E27FC236}">
                  <a16:creationId xmlns:a16="http://schemas.microsoft.com/office/drawing/2014/main" id="{30AAEEA7-BE1E-45DC-997C-156B748AACFC}"/>
                </a:ext>
              </a:extLst>
            </p:cNvPr>
            <p:cNvSpPr/>
            <p:nvPr/>
          </p:nvSpPr>
          <p:spPr>
            <a:xfrm>
              <a:off x="8935475" y="1143001"/>
              <a:ext cx="2264088" cy="23024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ED7E96C8-2889-4B26-B85F-B543FC921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862" y="1165861"/>
              <a:ext cx="2250701" cy="2279618"/>
            </a:xfrm>
            <a:prstGeom prst="rect">
              <a:avLst/>
            </a:prstGeom>
          </p:spPr>
        </p:pic>
      </p:grpSp>
      <p:pic>
        <p:nvPicPr>
          <p:cNvPr id="17" name="图片 16">
            <a:extLst>
              <a:ext uri="{FF2B5EF4-FFF2-40B4-BE49-F238E27FC236}">
                <a16:creationId xmlns:a16="http://schemas.microsoft.com/office/drawing/2014/main" id="{4EE36F5B-4140-46FA-A6B6-F930E41A67AF}"/>
              </a:ext>
            </a:extLst>
          </p:cNvPr>
          <p:cNvPicPr>
            <a:picLocks noChangeAspect="1"/>
          </p:cNvPicPr>
          <p:nvPr/>
        </p:nvPicPr>
        <p:blipFill rotWithShape="1">
          <a:blip r:embed="rId3">
            <a:extLst>
              <a:ext uri="{28A0092B-C50C-407E-A947-70E740481C1C}">
                <a14:useLocalDpi xmlns:a14="http://schemas.microsoft.com/office/drawing/2010/main" val="0"/>
              </a:ext>
            </a:extLst>
          </a:blip>
          <a:srcRect l="22321" r="19797" b="7445"/>
          <a:stretch>
            <a:fillRect/>
          </a:stretch>
        </p:blipFill>
        <p:spPr>
          <a:xfrm>
            <a:off x="726481" y="1504635"/>
            <a:ext cx="2050686" cy="1875103"/>
          </a:xfrm>
          <a:prstGeom prst="rect">
            <a:avLst/>
          </a:prstGeom>
        </p:spPr>
      </p:pic>
      <p:sp>
        <p:nvSpPr>
          <p:cNvPr id="10" name="文本框 9">
            <a:extLst>
              <a:ext uri="{FF2B5EF4-FFF2-40B4-BE49-F238E27FC236}">
                <a16:creationId xmlns:a16="http://schemas.microsoft.com/office/drawing/2014/main" id="{79095EAC-4C5D-45B7-91A8-5DAFF3818A78}"/>
              </a:ext>
            </a:extLst>
          </p:cNvPr>
          <p:cNvSpPr txBox="1"/>
          <p:nvPr/>
        </p:nvSpPr>
        <p:spPr>
          <a:xfrm>
            <a:off x="6791821" y="3399126"/>
            <a:ext cx="1005395" cy="390424"/>
          </a:xfrm>
          <a:prstGeom prst="rect">
            <a:avLst/>
          </a:prstGeom>
          <a:noFill/>
        </p:spPr>
        <p:txBody>
          <a:bodyPr wrap="none" lIns="91436" tIns="45718" rIns="91436" bIns="45718" rtlCol="0">
            <a:spAutoFit/>
          </a:bodyPr>
          <a:lstStyle/>
          <a:p>
            <a:pPr>
              <a:lnSpc>
                <a:spcPct val="130000"/>
              </a:lnSpc>
            </a:pPr>
            <a:r>
              <a:rPr lang="zh-CN" altLang="en-US" sz="1600" dirty="0">
                <a:solidFill>
                  <a:srgbClr val="157E9F"/>
                </a:solidFill>
                <a:latin typeface="方正清刻本悦宋简体" panose="02000000000000000000" pitchFamily="2" charset="-122"/>
                <a:ea typeface="方正清刻本悦宋简体" panose="02000000000000000000" pitchFamily="2" charset="-122"/>
              </a:rPr>
              <a:t>车载语音</a:t>
            </a:r>
          </a:p>
        </p:txBody>
      </p:sp>
      <p:sp>
        <p:nvSpPr>
          <p:cNvPr id="20" name="文本框 19">
            <a:extLst>
              <a:ext uri="{FF2B5EF4-FFF2-40B4-BE49-F238E27FC236}">
                <a16:creationId xmlns:a16="http://schemas.microsoft.com/office/drawing/2014/main" id="{2B923A9E-CD6F-479D-A15B-9607AB39813A}"/>
              </a:ext>
            </a:extLst>
          </p:cNvPr>
          <p:cNvSpPr txBox="1"/>
          <p:nvPr/>
        </p:nvSpPr>
        <p:spPr>
          <a:xfrm>
            <a:off x="2469402" y="5759418"/>
            <a:ext cx="7253196" cy="381254"/>
          </a:xfrm>
          <a:prstGeom prst="rect">
            <a:avLst/>
          </a:prstGeom>
          <a:noFill/>
        </p:spPr>
        <p:txBody>
          <a:bodyPr wrap="none" lIns="91436" tIns="45718" rIns="91436" bIns="45718" rtlCol="0">
            <a:spAutoFit/>
          </a:bodyPr>
          <a:lstStyle/>
          <a:p>
            <a:pPr>
              <a:lnSpc>
                <a:spcPct val="130000"/>
              </a:lnSpc>
            </a:pPr>
            <a:r>
              <a:rPr lang="zh-CN" altLang="en-US" sz="1600" dirty="0">
                <a:solidFill>
                  <a:srgbClr val="157E9F"/>
                </a:solidFill>
                <a:latin typeface="方正清刻本悦宋简体" panose="02000000000000000000" pitchFamily="2" charset="-122"/>
                <a:ea typeface="方正清刻本悦宋简体" panose="02000000000000000000" pitchFamily="2" charset="-122"/>
              </a:rPr>
              <a:t>未来是万物互联的全场景智慧时代，需要适应不同场景多终端的语音交互技术</a:t>
            </a:r>
          </a:p>
        </p:txBody>
      </p:sp>
      <p:pic>
        <p:nvPicPr>
          <p:cNvPr id="21" name="图片 20">
            <a:extLst>
              <a:ext uri="{FF2B5EF4-FFF2-40B4-BE49-F238E27FC236}">
                <a16:creationId xmlns:a16="http://schemas.microsoft.com/office/drawing/2014/main" id="{3CA506CD-68B1-4975-86A3-1C2D63FF81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130" y="1504635"/>
            <a:ext cx="4107421" cy="3923506"/>
          </a:xfrm>
          <a:prstGeom prst="rect">
            <a:avLst/>
          </a:prstGeom>
        </p:spPr>
      </p:pic>
      <p:pic>
        <p:nvPicPr>
          <p:cNvPr id="23" name="图片 22">
            <a:extLst>
              <a:ext uri="{FF2B5EF4-FFF2-40B4-BE49-F238E27FC236}">
                <a16:creationId xmlns:a16="http://schemas.microsoft.com/office/drawing/2014/main" id="{FE48BD87-AE75-4C3D-81B7-A19A3D0BC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0514" y="3678019"/>
            <a:ext cx="2629965" cy="1750122"/>
          </a:xfrm>
          <a:prstGeom prst="rect">
            <a:avLst/>
          </a:prstGeom>
        </p:spPr>
      </p:pic>
      <p:pic>
        <p:nvPicPr>
          <p:cNvPr id="25" name="图片 24">
            <a:extLst>
              <a:ext uri="{FF2B5EF4-FFF2-40B4-BE49-F238E27FC236}">
                <a16:creationId xmlns:a16="http://schemas.microsoft.com/office/drawing/2014/main" id="{FA70160E-9479-4C04-A493-0C8D20E86F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0514" y="1504635"/>
            <a:ext cx="2637393" cy="1651480"/>
          </a:xfrm>
          <a:prstGeom prst="rect">
            <a:avLst/>
          </a:prstGeom>
        </p:spPr>
      </p:pic>
    </p:spTree>
    <p:extLst>
      <p:ext uri="{BB962C8B-B14F-4D97-AF65-F5344CB8AC3E}">
        <p14:creationId xmlns:p14="http://schemas.microsoft.com/office/powerpoint/2010/main" val="2267835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621A6-CCBA-40AD-BB70-464ACA66CAD8}"/>
              </a:ext>
            </a:extLst>
          </p:cNvPr>
          <p:cNvSpPr>
            <a:spLocks noGrp="1"/>
          </p:cNvSpPr>
          <p:nvPr>
            <p:ph type="title"/>
          </p:nvPr>
        </p:nvSpPr>
        <p:spPr/>
        <p:txBody>
          <a:bodyPr/>
          <a:lstStyle/>
          <a:p>
            <a:r>
              <a:rPr lang="en-US" altLang="zh-CN" dirty="0"/>
              <a:t>1.4 </a:t>
            </a:r>
            <a:r>
              <a:rPr lang="zh-CN" altLang="en-US" dirty="0"/>
              <a:t>国内语音识别现状</a:t>
            </a:r>
            <a:r>
              <a:rPr lang="en-US" altLang="zh-CN" dirty="0"/>
              <a:t>—</a:t>
            </a:r>
            <a:r>
              <a:rPr lang="zh-CN" altLang="en-US" dirty="0"/>
              <a:t>产业发展</a:t>
            </a:r>
          </a:p>
        </p:txBody>
      </p:sp>
      <p:sp>
        <p:nvSpPr>
          <p:cNvPr id="3" name="内容占位符 2">
            <a:extLst>
              <a:ext uri="{FF2B5EF4-FFF2-40B4-BE49-F238E27FC236}">
                <a16:creationId xmlns:a16="http://schemas.microsoft.com/office/drawing/2014/main" id="{C4925065-8CBF-42A6-A794-F619553C7E1E}"/>
              </a:ext>
            </a:extLst>
          </p:cNvPr>
          <p:cNvSpPr>
            <a:spLocks noGrp="1"/>
          </p:cNvSpPr>
          <p:nvPr>
            <p:ph idx="1"/>
          </p:nvPr>
        </p:nvSpPr>
        <p:spPr>
          <a:xfrm>
            <a:off x="845288" y="1388424"/>
            <a:ext cx="10515600" cy="3822768"/>
          </a:xfrm>
        </p:spPr>
        <p:txBody>
          <a:bodyPr>
            <a:normAutofit/>
          </a:bodyPr>
          <a:lstStyle/>
          <a:p>
            <a:r>
              <a:rPr lang="zh-CN" altLang="zh-CN" sz="2400" dirty="0"/>
              <a:t>自</a:t>
            </a:r>
            <a:r>
              <a:rPr lang="en-US" altLang="zh-CN" sz="2400" dirty="0"/>
              <a:t>2017</a:t>
            </a:r>
            <a:r>
              <a:rPr lang="zh-CN" altLang="zh-CN" sz="2400" dirty="0"/>
              <a:t>年以来，智能家居逐渐普及，音箱市场开始火热，为抢占语音入口，阿里巴巴、百度、小米、华为等大公司纷纷推出了各自的智能音箱。</a:t>
            </a:r>
            <a:endParaRPr lang="en-US" altLang="zh-CN" sz="2400" dirty="0"/>
          </a:p>
          <a:p>
            <a:endParaRPr lang="en-US" altLang="zh-CN" sz="2400" dirty="0"/>
          </a:p>
          <a:p>
            <a:r>
              <a:rPr lang="en-US" altLang="zh-CN" sz="2400" dirty="0"/>
              <a:t>2019</a:t>
            </a:r>
            <a:r>
              <a:rPr lang="zh-CN" altLang="en-US" sz="2400" dirty="0"/>
              <a:t>年第</a:t>
            </a:r>
            <a:r>
              <a:rPr lang="en-US" altLang="zh-CN" sz="2400" dirty="0"/>
              <a:t>1</a:t>
            </a:r>
            <a:r>
              <a:rPr lang="zh-CN" altLang="en-US" sz="2400" dirty="0"/>
              <a:t>季度，中国市场智能音箱出货量全球占比为</a:t>
            </a:r>
            <a:r>
              <a:rPr lang="en-US" altLang="zh-CN" sz="2400" dirty="0"/>
              <a:t>51%</a:t>
            </a:r>
            <a:r>
              <a:rPr lang="zh-CN" altLang="en-US" sz="2400" dirty="0"/>
              <a:t>，首次超过美国，成为全球最大的智能音箱市场。</a:t>
            </a:r>
            <a:endParaRPr lang="en-US" altLang="zh-CN" sz="2400" dirty="0"/>
          </a:p>
          <a:p>
            <a:endParaRPr lang="en-US" altLang="zh-CN" sz="2400" dirty="0"/>
          </a:p>
          <a:p>
            <a:r>
              <a:rPr lang="zh-CN" altLang="en-US" sz="2400" dirty="0"/>
              <a:t>根据洛图科技（</a:t>
            </a:r>
            <a:r>
              <a:rPr lang="en-US" altLang="zh-CN" sz="2400" dirty="0"/>
              <a:t>RUNTO</a:t>
            </a:r>
            <a:r>
              <a:rPr lang="zh-CN" altLang="en-US" sz="2400" dirty="0"/>
              <a:t>）</a:t>
            </a:r>
            <a:r>
              <a:rPr lang="en-US" altLang="zh-CN" sz="2400" dirty="0"/>
              <a:t>《</a:t>
            </a:r>
            <a:r>
              <a:rPr lang="zh-CN" altLang="en-US" sz="2400" dirty="0"/>
              <a:t>中国智能音箱零售市场月度追踪（</a:t>
            </a:r>
            <a:r>
              <a:rPr lang="en-US" altLang="zh-CN" sz="2400" dirty="0"/>
              <a:t>China Smart Speakers Retail Market Monthly Tracker</a:t>
            </a:r>
            <a:r>
              <a:rPr lang="zh-CN" altLang="en-US" sz="2400" dirty="0"/>
              <a:t>）</a:t>
            </a:r>
            <a:r>
              <a:rPr lang="en-US" altLang="zh-CN" sz="2400" dirty="0"/>
              <a:t>》</a:t>
            </a:r>
            <a:r>
              <a:rPr lang="zh-CN" altLang="en-US" sz="2400" dirty="0"/>
              <a:t>报告，</a:t>
            </a:r>
            <a:r>
              <a:rPr lang="en-US" altLang="zh-CN" sz="2400" dirty="0"/>
              <a:t>2022 </a:t>
            </a:r>
            <a:r>
              <a:rPr lang="zh-CN" altLang="en-US" sz="2400" dirty="0"/>
              <a:t>年，中国智能音箱市场销量为 </a:t>
            </a:r>
            <a:r>
              <a:rPr lang="en-US" altLang="zh-CN" sz="2400" dirty="0"/>
              <a:t>2631 </a:t>
            </a:r>
            <a:r>
              <a:rPr lang="zh-CN" altLang="en-US" sz="2400" dirty="0"/>
              <a:t>万台。</a:t>
            </a:r>
            <a:endParaRPr lang="en-US" altLang="zh-CN" sz="2400" dirty="0"/>
          </a:p>
        </p:txBody>
      </p:sp>
    </p:spTree>
    <p:extLst>
      <p:ext uri="{BB962C8B-B14F-4D97-AF65-F5344CB8AC3E}">
        <p14:creationId xmlns:p14="http://schemas.microsoft.com/office/powerpoint/2010/main" val="687761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5F771-2568-4733-921A-9EF5F50AEB66}"/>
              </a:ext>
            </a:extLst>
          </p:cNvPr>
          <p:cNvSpPr>
            <a:spLocks noGrp="1"/>
          </p:cNvSpPr>
          <p:nvPr>
            <p:ph type="title"/>
          </p:nvPr>
        </p:nvSpPr>
        <p:spPr/>
        <p:txBody>
          <a:bodyPr/>
          <a:lstStyle/>
          <a:p>
            <a:r>
              <a:rPr lang="en-US" altLang="zh-CN" dirty="0"/>
              <a:t>1.4 </a:t>
            </a:r>
            <a:r>
              <a:rPr lang="zh-CN" altLang="en-US" dirty="0"/>
              <a:t>国内语音识别现状</a:t>
            </a:r>
            <a:r>
              <a:rPr lang="en-US" altLang="zh-CN" dirty="0"/>
              <a:t>—</a:t>
            </a:r>
            <a:r>
              <a:rPr lang="zh-CN" altLang="en-US" dirty="0"/>
              <a:t>应用挑战</a:t>
            </a:r>
          </a:p>
        </p:txBody>
      </p:sp>
      <p:pic>
        <p:nvPicPr>
          <p:cNvPr id="9" name="Picture 5">
            <a:extLst>
              <a:ext uri="{FF2B5EF4-FFF2-40B4-BE49-F238E27FC236}">
                <a16:creationId xmlns:a16="http://schemas.microsoft.com/office/drawing/2014/main" id="{78FC11DB-A2FE-46BC-BCE4-5024B722B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715" y="3791137"/>
            <a:ext cx="3966859" cy="2744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a:extLst>
              <a:ext uri="{FF2B5EF4-FFF2-40B4-BE49-F238E27FC236}">
                <a16:creationId xmlns:a16="http://schemas.microsoft.com/office/drawing/2014/main" id="{171DE4E2-C506-41BE-93BF-50B06CE21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87" y="3791137"/>
            <a:ext cx="4286020" cy="2680463"/>
          </a:xfrm>
          <a:prstGeom prst="rect">
            <a:avLst/>
          </a:prstGeom>
        </p:spPr>
      </p:pic>
      <p:sp>
        <p:nvSpPr>
          <p:cNvPr id="11" name="内容占位符 2">
            <a:extLst>
              <a:ext uri="{FF2B5EF4-FFF2-40B4-BE49-F238E27FC236}">
                <a16:creationId xmlns:a16="http://schemas.microsoft.com/office/drawing/2014/main" id="{C1A31D04-BC42-441A-9088-5882189B4798}"/>
              </a:ext>
            </a:extLst>
          </p:cNvPr>
          <p:cNvSpPr>
            <a:spLocks noGrp="1"/>
          </p:cNvSpPr>
          <p:nvPr>
            <p:ph idx="1"/>
          </p:nvPr>
        </p:nvSpPr>
        <p:spPr>
          <a:xfrm>
            <a:off x="845288" y="1388424"/>
            <a:ext cx="10515600" cy="2040576"/>
          </a:xfrm>
        </p:spPr>
        <p:txBody>
          <a:bodyPr>
            <a:normAutofit fontScale="92500" lnSpcReduction="10000"/>
          </a:bodyPr>
          <a:lstStyle/>
          <a:p>
            <a:pPr marL="0" indent="0">
              <a:buNone/>
            </a:pPr>
            <a:r>
              <a:rPr lang="zh-CN" altLang="en-US" b="1" dirty="0">
                <a:latin typeface="等线 (正文)"/>
              </a:rPr>
              <a:t>语音识别仍然面临的挑战：</a:t>
            </a:r>
            <a:endParaRPr lang="en-US" altLang="zh-CN" b="1" dirty="0">
              <a:latin typeface="等线 (正文)"/>
            </a:endParaRPr>
          </a:p>
          <a:p>
            <a:pPr marL="285750" indent="-285750"/>
            <a:r>
              <a:rPr lang="zh-CN" altLang="en-US" sz="2400" dirty="0">
                <a:latin typeface="等线 (正文)"/>
              </a:rPr>
              <a:t>多数语音厂商在安静状态下的语音识别准确率大都达到</a:t>
            </a:r>
            <a:r>
              <a:rPr lang="en-US" altLang="zh-CN" sz="2400" dirty="0">
                <a:latin typeface="等线 (正文)"/>
              </a:rPr>
              <a:t>95%</a:t>
            </a:r>
            <a:r>
              <a:rPr lang="zh-CN" altLang="en-US" sz="2400" dirty="0">
                <a:latin typeface="等线 (正文)"/>
              </a:rPr>
              <a:t>以上，支持</a:t>
            </a:r>
            <a:r>
              <a:rPr lang="en-US" altLang="zh-CN" sz="2400" dirty="0">
                <a:latin typeface="等线 (正文)"/>
              </a:rPr>
              <a:t>5</a:t>
            </a:r>
            <a:r>
              <a:rPr lang="zh-CN" altLang="en-US" sz="2400" dirty="0">
                <a:latin typeface="等线 (正文)"/>
              </a:rPr>
              <a:t>米远场交互，如今均在向非标准环境下提高远场识别准确率、降低误唤醒率及加快响应速度的方向发展。</a:t>
            </a:r>
          </a:p>
          <a:p>
            <a:pPr marL="285750" indent="-285750"/>
            <a:r>
              <a:rPr lang="zh-CN" altLang="en-US" sz="2400" dirty="0">
                <a:latin typeface="等线 (正文)"/>
              </a:rPr>
              <a:t>如何在</a:t>
            </a:r>
            <a:r>
              <a:rPr lang="zh-CN" altLang="en-US" sz="2400" dirty="0">
                <a:solidFill>
                  <a:srgbClr val="FF0000"/>
                </a:solidFill>
                <a:latin typeface="等线 (正文)"/>
              </a:rPr>
              <a:t>复杂场景（包括非平稳噪声、混响、远场）</a:t>
            </a:r>
            <a:r>
              <a:rPr lang="zh-CN" altLang="en-US" sz="2400" dirty="0">
                <a:latin typeface="等线 (正文)"/>
              </a:rPr>
              <a:t>下，提高语音识别鲁棒性，研发“能用</a:t>
            </a:r>
            <a:r>
              <a:rPr lang="en-US" altLang="zh-CN" sz="2400" dirty="0">
                <a:latin typeface="等线 (正文)"/>
              </a:rPr>
              <a:t>=&gt;</a:t>
            </a:r>
            <a:r>
              <a:rPr lang="zh-CN" altLang="en-US" sz="2400" dirty="0">
                <a:solidFill>
                  <a:srgbClr val="FF0000"/>
                </a:solidFill>
                <a:latin typeface="等线 (正文)"/>
              </a:rPr>
              <a:t>好用</a:t>
            </a:r>
            <a:r>
              <a:rPr lang="zh-CN" altLang="en-US" sz="2400" dirty="0">
                <a:latin typeface="等线 (正文)"/>
              </a:rPr>
              <a:t>”的语音识别产品，仍然是要重点解决的问题。</a:t>
            </a:r>
          </a:p>
        </p:txBody>
      </p:sp>
    </p:spTree>
    <p:extLst>
      <p:ext uri="{BB962C8B-B14F-4D97-AF65-F5344CB8AC3E}">
        <p14:creationId xmlns:p14="http://schemas.microsoft.com/office/powerpoint/2010/main" val="3427237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E8849-EB7F-4C72-A1F4-D0A1511BCE2D}"/>
              </a:ext>
            </a:extLst>
          </p:cNvPr>
          <p:cNvSpPr>
            <a:spLocks noGrp="1"/>
          </p:cNvSpPr>
          <p:nvPr>
            <p:ph type="title"/>
          </p:nvPr>
        </p:nvSpPr>
        <p:spPr>
          <a:xfrm>
            <a:off x="198474" y="382772"/>
            <a:ext cx="10515600" cy="1325563"/>
          </a:xfrm>
        </p:spPr>
        <p:txBody>
          <a:bodyPr/>
          <a:lstStyle/>
          <a:p>
            <a:pPr algn="ctr"/>
            <a:r>
              <a:rPr lang="zh-CN" altLang="en-US" dirty="0"/>
              <a:t>纲要</a:t>
            </a:r>
          </a:p>
        </p:txBody>
      </p:sp>
      <p:sp>
        <p:nvSpPr>
          <p:cNvPr id="3" name="内容占位符 2">
            <a:extLst>
              <a:ext uri="{FF2B5EF4-FFF2-40B4-BE49-F238E27FC236}">
                <a16:creationId xmlns:a16="http://schemas.microsoft.com/office/drawing/2014/main" id="{95820076-5C2B-4107-B6F2-B61D2EBCFE08}"/>
              </a:ext>
            </a:extLst>
          </p:cNvPr>
          <p:cNvSpPr>
            <a:spLocks noGrp="1"/>
          </p:cNvSpPr>
          <p:nvPr>
            <p:ph idx="1"/>
          </p:nvPr>
        </p:nvSpPr>
        <p:spPr>
          <a:xfrm>
            <a:off x="845288" y="1751391"/>
            <a:ext cx="10515600" cy="4351338"/>
          </a:xfrm>
        </p:spPr>
        <p:txBody>
          <a:bodyPr/>
          <a:lstStyle/>
          <a:p>
            <a:pPr marL="0" indent="0">
              <a:buNone/>
            </a:pPr>
            <a:r>
              <a:rPr lang="en-US" altLang="zh-CN" b="1" dirty="0"/>
              <a:t>1.1 </a:t>
            </a:r>
            <a:r>
              <a:rPr lang="zh-CN" altLang="en-US" b="1" dirty="0"/>
              <a:t>语音的产生和感知</a:t>
            </a:r>
            <a:endParaRPr lang="en-US" altLang="zh-CN" b="1" dirty="0"/>
          </a:p>
          <a:p>
            <a:pPr marL="0" indent="0">
              <a:buNone/>
            </a:pPr>
            <a:r>
              <a:rPr lang="en-US" altLang="zh-CN" b="1" dirty="0"/>
              <a:t>1.2 </a:t>
            </a:r>
            <a:r>
              <a:rPr lang="zh-CN" altLang="en-US" b="1" dirty="0"/>
              <a:t>语音识别过程</a:t>
            </a:r>
            <a:endParaRPr lang="en-US" altLang="zh-CN" b="1" dirty="0"/>
          </a:p>
          <a:p>
            <a:pPr marL="0" indent="0">
              <a:buNone/>
            </a:pPr>
            <a:r>
              <a:rPr lang="en-US" altLang="zh-CN" b="1" dirty="0"/>
              <a:t>1.3 </a:t>
            </a:r>
            <a:r>
              <a:rPr lang="zh-CN" altLang="en-US" b="1" dirty="0"/>
              <a:t>语音识别发展历史</a:t>
            </a:r>
            <a:endParaRPr lang="en-US" altLang="zh-CN" b="1" dirty="0"/>
          </a:p>
          <a:p>
            <a:pPr marL="0" indent="0">
              <a:buNone/>
            </a:pPr>
            <a:r>
              <a:rPr lang="en-US" altLang="zh-CN" b="1" dirty="0"/>
              <a:t>1.4 </a:t>
            </a:r>
            <a:r>
              <a:rPr lang="zh-CN" altLang="en-US" b="1" dirty="0"/>
              <a:t>国内语音识别现状</a:t>
            </a:r>
            <a:endParaRPr lang="en-US" altLang="zh-CN" b="1" dirty="0"/>
          </a:p>
          <a:p>
            <a:pPr marL="0" indent="0">
              <a:buNone/>
            </a:pPr>
            <a:r>
              <a:rPr lang="en-US" altLang="zh-CN" b="1" dirty="0"/>
              <a:t>1.5 </a:t>
            </a:r>
            <a:r>
              <a:rPr lang="zh-CN" altLang="en-US" b="1" dirty="0"/>
              <a:t>语音识别建模方法</a:t>
            </a:r>
            <a:endParaRPr lang="en-US" altLang="zh-CN" b="1" dirty="0"/>
          </a:p>
          <a:p>
            <a:pPr marL="0" indent="0">
              <a:buNone/>
            </a:pPr>
            <a:r>
              <a:rPr lang="en-US" altLang="zh-CN" b="1" dirty="0"/>
              <a:t>1.6 </a:t>
            </a:r>
            <a:r>
              <a:rPr lang="zh-CN" altLang="en-US" b="1" dirty="0"/>
              <a:t>语音识别开源工具</a:t>
            </a:r>
            <a:endParaRPr lang="en-US" altLang="zh-CN" b="1" dirty="0"/>
          </a:p>
          <a:p>
            <a:pPr marL="0" indent="0">
              <a:buNone/>
            </a:pPr>
            <a:r>
              <a:rPr lang="en-US" altLang="zh-CN" b="1" dirty="0"/>
              <a:t>1.7 </a:t>
            </a:r>
            <a:r>
              <a:rPr lang="zh-CN" altLang="en-US" b="1" dirty="0"/>
              <a:t>语音识别常用数据库</a:t>
            </a:r>
            <a:endParaRPr lang="en-US" altLang="zh-CN" b="1" dirty="0"/>
          </a:p>
          <a:p>
            <a:pPr marL="0" indent="0">
              <a:buNone/>
            </a:pPr>
            <a:r>
              <a:rPr lang="en-US" altLang="zh-CN" b="1" dirty="0"/>
              <a:t>1.8 </a:t>
            </a:r>
            <a:r>
              <a:rPr lang="zh-CN" altLang="en-US" b="1" dirty="0"/>
              <a:t>语音识别评价指标</a:t>
            </a:r>
            <a:endParaRPr lang="en-US" altLang="zh-CN" b="1" dirty="0"/>
          </a:p>
          <a:p>
            <a:endParaRPr lang="zh-CN" altLang="en-US" dirty="0"/>
          </a:p>
        </p:txBody>
      </p:sp>
    </p:spTree>
    <p:extLst>
      <p:ext uri="{BB962C8B-B14F-4D97-AF65-F5344CB8AC3E}">
        <p14:creationId xmlns:p14="http://schemas.microsoft.com/office/powerpoint/2010/main" val="3294044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29FA3-33D5-413F-8A06-2AF955BA9E53}"/>
              </a:ext>
            </a:extLst>
          </p:cNvPr>
          <p:cNvSpPr>
            <a:spLocks noGrp="1"/>
          </p:cNvSpPr>
          <p:nvPr>
            <p:ph type="title"/>
          </p:nvPr>
        </p:nvSpPr>
        <p:spPr/>
        <p:txBody>
          <a:bodyPr/>
          <a:lstStyle/>
          <a:p>
            <a:r>
              <a:rPr lang="en-US" altLang="zh-CN" dirty="0"/>
              <a:t>1.4 </a:t>
            </a:r>
            <a:r>
              <a:rPr lang="zh-CN" altLang="en-US" dirty="0"/>
              <a:t>国内语音识别现状</a:t>
            </a:r>
            <a:r>
              <a:rPr lang="en-US" altLang="zh-CN" dirty="0"/>
              <a:t>—</a:t>
            </a:r>
            <a:r>
              <a:rPr lang="zh-CN" altLang="en-US" dirty="0"/>
              <a:t>应用挑战</a:t>
            </a:r>
          </a:p>
        </p:txBody>
      </p:sp>
      <p:graphicFrame>
        <p:nvGraphicFramePr>
          <p:cNvPr id="4" name="图示 3">
            <a:extLst>
              <a:ext uri="{FF2B5EF4-FFF2-40B4-BE49-F238E27FC236}">
                <a16:creationId xmlns:a16="http://schemas.microsoft.com/office/drawing/2014/main" id="{92E66AB4-CF0E-4D09-83FD-95431839E14E}"/>
              </a:ext>
            </a:extLst>
          </p:cNvPr>
          <p:cNvGraphicFramePr/>
          <p:nvPr>
            <p:extLst>
              <p:ext uri="{D42A27DB-BD31-4B8C-83A1-F6EECF244321}">
                <p14:modId xmlns:p14="http://schemas.microsoft.com/office/powerpoint/2010/main" val="907199091"/>
              </p:ext>
            </p:extLst>
          </p:nvPr>
        </p:nvGraphicFramePr>
        <p:xfrm>
          <a:off x="2089225" y="1346827"/>
          <a:ext cx="7467600" cy="523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a:extLst>
              <a:ext uri="{FF2B5EF4-FFF2-40B4-BE49-F238E27FC236}">
                <a16:creationId xmlns:a16="http://schemas.microsoft.com/office/drawing/2014/main" id="{12AB01FF-029A-465D-887A-BBC240ED2BCE}"/>
              </a:ext>
            </a:extLst>
          </p:cNvPr>
          <p:cNvSpPr txBox="1"/>
          <p:nvPr/>
        </p:nvSpPr>
        <p:spPr>
          <a:xfrm>
            <a:off x="8515852" y="3576643"/>
            <a:ext cx="1107996" cy="646331"/>
          </a:xfrm>
          <a:prstGeom prst="rect">
            <a:avLst/>
          </a:prstGeom>
          <a:noFill/>
        </p:spPr>
        <p:txBody>
          <a:bodyPr wrap="none" rtlCol="0">
            <a:spAutoFit/>
          </a:bodyPr>
          <a:lstStyle/>
          <a:p>
            <a:r>
              <a:rPr lang="zh-CN" altLang="en-US" dirty="0"/>
              <a:t>电话闲聊</a:t>
            </a:r>
            <a:endParaRPr lang="en-US" altLang="zh-CN" dirty="0"/>
          </a:p>
          <a:p>
            <a:r>
              <a:rPr lang="zh-CN" altLang="en-US" dirty="0"/>
              <a:t>会议场景</a:t>
            </a:r>
          </a:p>
        </p:txBody>
      </p:sp>
      <p:pic>
        <p:nvPicPr>
          <p:cNvPr id="6" name="图片 5">
            <a:extLst>
              <a:ext uri="{FF2B5EF4-FFF2-40B4-BE49-F238E27FC236}">
                <a16:creationId xmlns:a16="http://schemas.microsoft.com/office/drawing/2014/main" id="{D66D05C9-6108-4B20-9C04-F31781F74C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7954" y="1972491"/>
            <a:ext cx="2780617" cy="1564097"/>
          </a:xfrm>
          <a:prstGeom prst="rect">
            <a:avLst/>
          </a:prstGeom>
        </p:spPr>
      </p:pic>
      <p:pic>
        <p:nvPicPr>
          <p:cNvPr id="8" name="图片 7">
            <a:extLst>
              <a:ext uri="{FF2B5EF4-FFF2-40B4-BE49-F238E27FC236}">
                <a16:creationId xmlns:a16="http://schemas.microsoft.com/office/drawing/2014/main" id="{07E6820F-0D01-4FF7-B45B-E0601B0FD6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07954" y="4302783"/>
            <a:ext cx="2780617" cy="1731642"/>
          </a:xfrm>
          <a:prstGeom prst="rect">
            <a:avLst/>
          </a:prstGeom>
        </p:spPr>
      </p:pic>
      <p:sp>
        <p:nvSpPr>
          <p:cNvPr id="9" name="文本框 8">
            <a:extLst>
              <a:ext uri="{FF2B5EF4-FFF2-40B4-BE49-F238E27FC236}">
                <a16:creationId xmlns:a16="http://schemas.microsoft.com/office/drawing/2014/main" id="{9129A4B9-68DB-438D-BED0-27C8B706D7DE}"/>
              </a:ext>
            </a:extLst>
          </p:cNvPr>
          <p:cNvSpPr txBox="1"/>
          <p:nvPr/>
        </p:nvSpPr>
        <p:spPr>
          <a:xfrm>
            <a:off x="3337699" y="6168474"/>
            <a:ext cx="1887055" cy="646331"/>
          </a:xfrm>
          <a:prstGeom prst="rect">
            <a:avLst/>
          </a:prstGeom>
          <a:noFill/>
        </p:spPr>
        <p:txBody>
          <a:bodyPr wrap="none" rtlCol="0">
            <a:spAutoFit/>
          </a:bodyPr>
          <a:lstStyle/>
          <a:p>
            <a:r>
              <a:rPr lang="zh-CN" altLang="en-US" dirty="0"/>
              <a:t>中英混杂</a:t>
            </a:r>
            <a:endParaRPr lang="en-US" altLang="zh-CN" dirty="0"/>
          </a:p>
          <a:p>
            <a:r>
              <a:rPr lang="zh-CN" altLang="en-US" dirty="0"/>
              <a:t>普通话</a:t>
            </a:r>
            <a:r>
              <a:rPr lang="en-US" altLang="zh-CN" dirty="0"/>
              <a:t>/</a:t>
            </a:r>
            <a:r>
              <a:rPr lang="zh-CN" altLang="en-US" dirty="0"/>
              <a:t>方言混杂</a:t>
            </a:r>
          </a:p>
        </p:txBody>
      </p:sp>
      <p:sp>
        <p:nvSpPr>
          <p:cNvPr id="10" name="文本框 9">
            <a:extLst>
              <a:ext uri="{FF2B5EF4-FFF2-40B4-BE49-F238E27FC236}">
                <a16:creationId xmlns:a16="http://schemas.microsoft.com/office/drawing/2014/main" id="{AF9B75D9-7D16-48F2-A7CF-A425DB6808A9}"/>
              </a:ext>
            </a:extLst>
          </p:cNvPr>
          <p:cNvSpPr txBox="1"/>
          <p:nvPr/>
        </p:nvSpPr>
        <p:spPr>
          <a:xfrm>
            <a:off x="2928933" y="5821073"/>
            <a:ext cx="2295821" cy="369332"/>
          </a:xfrm>
          <a:prstGeom prst="rect">
            <a:avLst/>
          </a:prstGeom>
          <a:noFill/>
        </p:spPr>
        <p:txBody>
          <a:bodyPr wrap="none" rtlCol="0">
            <a:spAutoFit/>
          </a:bodyPr>
          <a:lstStyle/>
          <a:p>
            <a:r>
              <a:rPr lang="zh-CN" altLang="zh-CN" dirty="0">
                <a:solidFill>
                  <a:srgbClr val="FF0000"/>
                </a:solidFill>
              </a:rPr>
              <a:t>“你家</a:t>
            </a:r>
            <a:r>
              <a:rPr lang="en-US" altLang="zh-CN" dirty="0" err="1">
                <a:solidFill>
                  <a:srgbClr val="FF0000"/>
                </a:solidFill>
              </a:rPr>
              <a:t>wifi</a:t>
            </a:r>
            <a:r>
              <a:rPr lang="zh-CN" altLang="zh-CN" dirty="0">
                <a:solidFill>
                  <a:srgbClr val="FF0000"/>
                </a:solidFill>
              </a:rPr>
              <a:t>密码是多少”</a:t>
            </a:r>
            <a:endParaRPr lang="zh-CN" altLang="en-US" dirty="0">
              <a:solidFill>
                <a:srgbClr val="FF0000"/>
              </a:solidFill>
            </a:endParaRPr>
          </a:p>
        </p:txBody>
      </p:sp>
      <p:pic>
        <p:nvPicPr>
          <p:cNvPr id="14" name="图片 13">
            <a:extLst>
              <a:ext uri="{FF2B5EF4-FFF2-40B4-BE49-F238E27FC236}">
                <a16:creationId xmlns:a16="http://schemas.microsoft.com/office/drawing/2014/main" id="{CE1840BD-4797-4EFF-A673-7338EEB7EC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7102" y="4263031"/>
            <a:ext cx="2421441" cy="1642178"/>
          </a:xfrm>
          <a:prstGeom prst="rect">
            <a:avLst/>
          </a:prstGeom>
        </p:spPr>
      </p:pic>
      <p:sp>
        <p:nvSpPr>
          <p:cNvPr id="15" name="文本框 14">
            <a:extLst>
              <a:ext uri="{FF2B5EF4-FFF2-40B4-BE49-F238E27FC236}">
                <a16:creationId xmlns:a16="http://schemas.microsoft.com/office/drawing/2014/main" id="{123E7736-0BED-45F9-97D8-EC4FE56CA0F7}"/>
              </a:ext>
            </a:extLst>
          </p:cNvPr>
          <p:cNvSpPr txBox="1"/>
          <p:nvPr/>
        </p:nvSpPr>
        <p:spPr>
          <a:xfrm>
            <a:off x="257479" y="3576644"/>
            <a:ext cx="3041217" cy="646331"/>
          </a:xfrm>
          <a:prstGeom prst="rect">
            <a:avLst/>
          </a:prstGeom>
          <a:noFill/>
        </p:spPr>
        <p:txBody>
          <a:bodyPr wrap="none" rtlCol="0">
            <a:spAutoFit/>
          </a:bodyPr>
          <a:lstStyle/>
          <a:p>
            <a:r>
              <a:rPr lang="zh-CN" altLang="en-US" dirty="0"/>
              <a:t>方言识别（七大方言区）</a:t>
            </a:r>
            <a:endParaRPr lang="en-US" altLang="zh-CN" dirty="0"/>
          </a:p>
          <a:p>
            <a:r>
              <a:rPr lang="zh-CN" altLang="en-US" dirty="0"/>
              <a:t>特定场景（银行</a:t>
            </a:r>
            <a:r>
              <a:rPr lang="en-US" altLang="zh-CN" dirty="0"/>
              <a:t>/</a:t>
            </a:r>
            <a:r>
              <a:rPr lang="zh-CN" altLang="en-US" dirty="0"/>
              <a:t>证券柜台）</a:t>
            </a:r>
          </a:p>
        </p:txBody>
      </p:sp>
      <p:pic>
        <p:nvPicPr>
          <p:cNvPr id="17" name="图片 16">
            <a:extLst>
              <a:ext uri="{FF2B5EF4-FFF2-40B4-BE49-F238E27FC236}">
                <a16:creationId xmlns:a16="http://schemas.microsoft.com/office/drawing/2014/main" id="{BE52AF8D-AC4D-4ED3-B0F3-DFB3D5A52D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0014" y="1630193"/>
            <a:ext cx="2578919" cy="1906395"/>
          </a:xfrm>
          <a:prstGeom prst="rect">
            <a:avLst/>
          </a:prstGeom>
        </p:spPr>
      </p:pic>
    </p:spTree>
    <p:custDataLst>
      <p:tags r:id="rId1"/>
    </p:custDataLst>
    <p:extLst>
      <p:ext uri="{BB962C8B-B14F-4D97-AF65-F5344CB8AC3E}">
        <p14:creationId xmlns:p14="http://schemas.microsoft.com/office/powerpoint/2010/main" val="31782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5F771-2568-4733-921A-9EF5F50AEB66}"/>
              </a:ext>
            </a:extLst>
          </p:cNvPr>
          <p:cNvSpPr>
            <a:spLocks noGrp="1"/>
          </p:cNvSpPr>
          <p:nvPr>
            <p:ph type="title"/>
          </p:nvPr>
        </p:nvSpPr>
        <p:spPr/>
        <p:txBody>
          <a:bodyPr/>
          <a:lstStyle/>
          <a:p>
            <a:r>
              <a:rPr lang="en-US" altLang="zh-CN" dirty="0"/>
              <a:t>1.4 </a:t>
            </a:r>
            <a:r>
              <a:rPr lang="zh-CN" altLang="en-US" dirty="0"/>
              <a:t>国内语音识别现状</a:t>
            </a:r>
            <a:r>
              <a:rPr lang="en-US" altLang="zh-CN" dirty="0"/>
              <a:t>—</a:t>
            </a:r>
            <a:r>
              <a:rPr lang="zh-CN" altLang="en-US" dirty="0"/>
              <a:t>应用挑战</a:t>
            </a:r>
          </a:p>
        </p:txBody>
      </p:sp>
      <p:sp>
        <p:nvSpPr>
          <p:cNvPr id="11" name="内容占位符 2">
            <a:extLst>
              <a:ext uri="{FF2B5EF4-FFF2-40B4-BE49-F238E27FC236}">
                <a16:creationId xmlns:a16="http://schemas.microsoft.com/office/drawing/2014/main" id="{C1A31D04-BC42-441A-9088-5882189B4798}"/>
              </a:ext>
            </a:extLst>
          </p:cNvPr>
          <p:cNvSpPr>
            <a:spLocks noGrp="1"/>
          </p:cNvSpPr>
          <p:nvPr>
            <p:ph idx="1"/>
          </p:nvPr>
        </p:nvSpPr>
        <p:spPr>
          <a:xfrm>
            <a:off x="845288" y="1360503"/>
            <a:ext cx="10515600" cy="3909513"/>
          </a:xfrm>
        </p:spPr>
        <p:txBody>
          <a:bodyPr>
            <a:normAutofit/>
          </a:bodyPr>
          <a:lstStyle/>
          <a:p>
            <a:pPr marL="0" indent="0">
              <a:buNone/>
            </a:pPr>
            <a:r>
              <a:rPr lang="zh-CN" altLang="en-US" sz="2600" b="1" dirty="0">
                <a:latin typeface="等线 (正文)"/>
              </a:rPr>
              <a:t>语音识别仍然面临的挑战：</a:t>
            </a:r>
            <a:endParaRPr lang="en-US" altLang="zh-CN" sz="2600" dirty="0">
              <a:latin typeface="等线 (正文)"/>
            </a:endParaRPr>
          </a:p>
          <a:p>
            <a:pPr marL="285750" indent="-285750"/>
            <a:r>
              <a:rPr lang="zh-CN" altLang="zh-CN" sz="2200" b="1" dirty="0"/>
              <a:t>口语化</a:t>
            </a:r>
            <a:r>
              <a:rPr lang="zh-CN" altLang="en-US" sz="2200" b="1" dirty="0"/>
              <a:t>（多说话人）</a:t>
            </a:r>
            <a:r>
              <a:rPr lang="zh-CN" altLang="zh-CN" sz="2200" b="1" dirty="0"/>
              <a:t>：</a:t>
            </a:r>
            <a:r>
              <a:rPr lang="zh-CN" altLang="zh-CN" sz="2200" dirty="0"/>
              <a:t>电话场景和会议场景的语音识别，包含很多口语化表达，如闲聊式的对话，</a:t>
            </a:r>
            <a:r>
              <a:rPr lang="zh-CN" altLang="en-US" sz="2200" dirty="0"/>
              <a:t>可能还存在多人交替插话，</a:t>
            </a:r>
            <a:r>
              <a:rPr lang="zh-CN" altLang="zh-CN" sz="2200" dirty="0"/>
              <a:t>识别效果很不理想。</a:t>
            </a:r>
            <a:endParaRPr lang="en-US" altLang="zh-CN" sz="2200" dirty="0">
              <a:latin typeface="等线 (正文)"/>
            </a:endParaRPr>
          </a:p>
          <a:p>
            <a:pPr marL="285750" indent="-285750"/>
            <a:endParaRPr lang="en-US" altLang="zh-CN" sz="2200" dirty="0"/>
          </a:p>
          <a:p>
            <a:pPr marL="285750" indent="-285750"/>
            <a:r>
              <a:rPr lang="zh-CN" altLang="en-US" sz="2200" b="1" dirty="0"/>
              <a:t>低资源：</a:t>
            </a:r>
            <a:r>
              <a:rPr lang="zh-CN" altLang="en-US" sz="2200" dirty="0"/>
              <a:t>多语种</a:t>
            </a:r>
            <a:r>
              <a:rPr lang="zh-CN" altLang="zh-CN" sz="2200" dirty="0"/>
              <a:t>、方言识别还存在低资源问题。</a:t>
            </a:r>
            <a:r>
              <a:rPr lang="zh-CN" altLang="en-US" sz="2200" dirty="0"/>
              <a:t>尤其是方言数据采集相当困难。</a:t>
            </a:r>
            <a:endParaRPr lang="en-US" altLang="zh-CN" sz="2200" dirty="0"/>
          </a:p>
          <a:p>
            <a:pPr marL="285750" indent="-285750"/>
            <a:endParaRPr lang="en-US" altLang="zh-CN" sz="2200" dirty="0"/>
          </a:p>
          <a:p>
            <a:pPr marL="285750" indent="-285750"/>
            <a:r>
              <a:rPr lang="zh-CN" altLang="en-US" sz="2200" b="1" dirty="0"/>
              <a:t>语种混杂：</a:t>
            </a:r>
            <a:r>
              <a:rPr lang="zh-CN" altLang="zh-CN" sz="2200" dirty="0"/>
              <a:t>在日常交流中，还可能存在语种混杂现象，如中英混杂（尤其是城市白领）、普通话与方言混杂，但商业机构在这方面的投入还不多</a:t>
            </a:r>
            <a:r>
              <a:rPr lang="zh-CN" altLang="en-US" sz="2200" dirty="0"/>
              <a:t>。</a:t>
            </a:r>
            <a:endParaRPr lang="en-US" altLang="zh-CN" sz="2200" dirty="0">
              <a:latin typeface="等线 (正文)"/>
            </a:endParaRPr>
          </a:p>
          <a:p>
            <a:pPr marL="285750" indent="-285750"/>
            <a:endParaRPr lang="zh-CN" altLang="en-US" sz="2400" dirty="0">
              <a:latin typeface="等线 (正文)"/>
            </a:endParaRPr>
          </a:p>
        </p:txBody>
      </p:sp>
    </p:spTree>
    <p:extLst>
      <p:ext uri="{BB962C8B-B14F-4D97-AF65-F5344CB8AC3E}">
        <p14:creationId xmlns:p14="http://schemas.microsoft.com/office/powerpoint/2010/main" val="4155227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4257A8-E92C-41C1-A1AA-2676985ED0C2}"/>
              </a:ext>
            </a:extLst>
          </p:cNvPr>
          <p:cNvSpPr>
            <a:spLocks noGrp="1"/>
          </p:cNvSpPr>
          <p:nvPr>
            <p:ph type="title"/>
          </p:nvPr>
        </p:nvSpPr>
        <p:spPr/>
        <p:txBody>
          <a:bodyPr/>
          <a:lstStyle/>
          <a:p>
            <a:r>
              <a:rPr lang="en-US" altLang="zh-CN" dirty="0"/>
              <a:t>1.5 </a:t>
            </a:r>
            <a:r>
              <a:rPr lang="zh-CN" altLang="en-US" dirty="0"/>
              <a:t>语音识别建模方法</a:t>
            </a:r>
          </a:p>
        </p:txBody>
      </p:sp>
      <p:sp>
        <p:nvSpPr>
          <p:cNvPr id="3" name="内容占位符 2">
            <a:extLst>
              <a:ext uri="{FF2B5EF4-FFF2-40B4-BE49-F238E27FC236}">
                <a16:creationId xmlns:a16="http://schemas.microsoft.com/office/drawing/2014/main" id="{F73072BA-B68B-4B04-8F8B-4229DB9CF1A5}"/>
              </a:ext>
            </a:extLst>
          </p:cNvPr>
          <p:cNvSpPr>
            <a:spLocks noGrp="1"/>
          </p:cNvSpPr>
          <p:nvPr>
            <p:ph idx="1"/>
          </p:nvPr>
        </p:nvSpPr>
        <p:spPr/>
        <p:txBody>
          <a:bodyPr/>
          <a:lstStyle/>
          <a:p>
            <a:r>
              <a:rPr lang="zh-CN" altLang="en-US" dirty="0"/>
              <a:t>模板匹配：</a:t>
            </a:r>
            <a:r>
              <a:rPr lang="en-US" altLang="zh-CN" dirty="0"/>
              <a:t>DTW</a:t>
            </a:r>
          </a:p>
          <a:p>
            <a:r>
              <a:rPr lang="zh-CN" altLang="en-US" dirty="0"/>
              <a:t>统计模型：</a:t>
            </a:r>
            <a:r>
              <a:rPr lang="en-US" altLang="zh-CN" dirty="0"/>
              <a:t>GMM-HMM</a:t>
            </a:r>
          </a:p>
          <a:p>
            <a:r>
              <a:rPr lang="zh-CN" altLang="en-US" dirty="0"/>
              <a:t>深度学习：</a:t>
            </a:r>
            <a:r>
              <a:rPr lang="en-US" altLang="zh-CN" dirty="0"/>
              <a:t>DNN-HMM</a:t>
            </a:r>
            <a:r>
              <a:rPr lang="zh-CN" altLang="en-US" dirty="0"/>
              <a:t>、</a:t>
            </a:r>
            <a:r>
              <a:rPr lang="en-US" altLang="zh-CN" dirty="0"/>
              <a:t>End-to-End(E2E)</a:t>
            </a:r>
          </a:p>
          <a:p>
            <a:endParaRPr lang="zh-CN" altLang="en-US" dirty="0"/>
          </a:p>
        </p:txBody>
      </p:sp>
    </p:spTree>
    <p:extLst>
      <p:ext uri="{BB962C8B-B14F-4D97-AF65-F5344CB8AC3E}">
        <p14:creationId xmlns:p14="http://schemas.microsoft.com/office/powerpoint/2010/main" val="2200228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B6DED4E-9851-4BCD-928B-A9F30806C14F}"/>
              </a:ext>
            </a:extLst>
          </p:cNvPr>
          <p:cNvSpPr>
            <a:spLocks noGrp="1"/>
          </p:cNvSpPr>
          <p:nvPr>
            <p:ph type="title"/>
          </p:nvPr>
        </p:nvSpPr>
        <p:spPr>
          <a:xfrm>
            <a:off x="7088" y="21264"/>
            <a:ext cx="10515600" cy="1325563"/>
          </a:xfrm>
        </p:spPr>
        <p:txBody>
          <a:bodyPr/>
          <a:lstStyle/>
          <a:p>
            <a:r>
              <a:rPr lang="zh-CN" altLang="en-US" dirty="0"/>
              <a:t>动态时间规整（</a:t>
            </a:r>
            <a:r>
              <a:rPr lang="en-US" altLang="zh-CN" dirty="0"/>
              <a:t>DTW</a:t>
            </a:r>
            <a:r>
              <a:rPr lang="zh-CN" altLang="en-US" dirty="0"/>
              <a:t>）</a:t>
            </a:r>
          </a:p>
        </p:txBody>
      </p:sp>
      <p:sp>
        <p:nvSpPr>
          <p:cNvPr id="4" name="文本框 3">
            <a:extLst>
              <a:ext uri="{FF2B5EF4-FFF2-40B4-BE49-F238E27FC236}">
                <a16:creationId xmlns:a16="http://schemas.microsoft.com/office/drawing/2014/main" id="{9CD09382-1323-45FC-A547-4F982AA62EEC}"/>
              </a:ext>
            </a:extLst>
          </p:cNvPr>
          <p:cNvSpPr txBox="1"/>
          <p:nvPr/>
        </p:nvSpPr>
        <p:spPr>
          <a:xfrm>
            <a:off x="8467327" y="2020481"/>
            <a:ext cx="3571180"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DTW</a:t>
            </a:r>
            <a:r>
              <a:rPr lang="zh-CN" altLang="zh-CN" dirty="0"/>
              <a:t>采用动态规划的算法思想，通过</a:t>
            </a:r>
            <a:r>
              <a:rPr lang="zh-CN" altLang="zh-CN" dirty="0">
                <a:solidFill>
                  <a:srgbClr val="C00000"/>
                </a:solidFill>
              </a:rPr>
              <a:t>时间弯折</a:t>
            </a:r>
            <a:r>
              <a:rPr lang="zh-CN" altLang="zh-CN" dirty="0"/>
              <a:t>，实现</a:t>
            </a:r>
            <a:r>
              <a:rPr lang="en-US" altLang="zh-CN" dirty="0"/>
              <a:t>P</a:t>
            </a:r>
            <a:r>
              <a:rPr lang="zh-CN" altLang="en-US" dirty="0"/>
              <a:t>和</a:t>
            </a:r>
            <a:r>
              <a:rPr lang="en-US" altLang="zh-CN" dirty="0"/>
              <a:t>Q</a:t>
            </a:r>
            <a:r>
              <a:rPr lang="zh-CN" altLang="en-US" dirty="0"/>
              <a:t>两条</a:t>
            </a:r>
            <a:r>
              <a:rPr lang="zh-CN" altLang="zh-CN" dirty="0"/>
              <a:t>语音的不等长匹配，将语音匹配相似度问题转换为最优路径问题。</a:t>
            </a:r>
            <a:endParaRPr lang="en-US" altLang="zh-CN" dirty="0"/>
          </a:p>
          <a:p>
            <a:pPr marL="285750" indent="-285750">
              <a:buFont typeface="Arial" panose="020B0604020202020204" pitchFamily="34" charset="0"/>
              <a:buChar char="•"/>
            </a:pPr>
            <a:r>
              <a:rPr lang="en-US" altLang="zh-CN" dirty="0"/>
              <a:t>DTW</a:t>
            </a:r>
            <a:r>
              <a:rPr lang="zh-CN" altLang="zh-CN" dirty="0"/>
              <a:t>是模板匹配法中的典型方法，非常适合用于小词汇量孤立词语音识别系统。</a:t>
            </a:r>
            <a:endParaRPr lang="en-US" altLang="zh-CN" dirty="0"/>
          </a:p>
          <a:p>
            <a:pPr marL="285750" indent="-285750">
              <a:buFont typeface="Arial" panose="020B0604020202020204" pitchFamily="34" charset="0"/>
              <a:buChar char="•"/>
            </a:pPr>
            <a:r>
              <a:rPr lang="zh-CN" altLang="zh-CN" dirty="0"/>
              <a:t>但</a:t>
            </a:r>
            <a:r>
              <a:rPr lang="en-US" altLang="zh-CN" dirty="0"/>
              <a:t>DTW</a:t>
            </a:r>
            <a:r>
              <a:rPr lang="zh-CN" altLang="zh-CN" dirty="0"/>
              <a:t>的识别效果过分依赖于端点检测，不适合用于连续语音识别，</a:t>
            </a:r>
            <a:r>
              <a:rPr lang="en-US" altLang="zh-CN" dirty="0"/>
              <a:t>DTW</a:t>
            </a:r>
            <a:r>
              <a:rPr lang="zh-CN" altLang="zh-CN" dirty="0"/>
              <a:t>对特定人的识别效果较好。</a:t>
            </a:r>
            <a:endParaRPr lang="zh-CN" altLang="en-US" dirty="0"/>
          </a:p>
        </p:txBody>
      </p:sp>
      <p:sp>
        <p:nvSpPr>
          <p:cNvPr id="43" name="矩形 42">
            <a:extLst>
              <a:ext uri="{FF2B5EF4-FFF2-40B4-BE49-F238E27FC236}">
                <a16:creationId xmlns:a16="http://schemas.microsoft.com/office/drawing/2014/main" id="{4DD46B28-A025-4E8A-AB55-59CD38CD0F18}"/>
              </a:ext>
            </a:extLst>
          </p:cNvPr>
          <p:cNvSpPr/>
          <p:nvPr/>
        </p:nvSpPr>
        <p:spPr>
          <a:xfrm>
            <a:off x="5275318" y="4547954"/>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B2C4AA3-1A81-4C5D-A645-ABBA7A618516}"/>
              </a:ext>
            </a:extLst>
          </p:cNvPr>
          <p:cNvSpPr/>
          <p:nvPr/>
        </p:nvSpPr>
        <p:spPr>
          <a:xfrm>
            <a:off x="5593817" y="454795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2A0FDFA-7749-4C4D-9D24-3CA8A04F9386}"/>
              </a:ext>
            </a:extLst>
          </p:cNvPr>
          <p:cNvSpPr/>
          <p:nvPr/>
        </p:nvSpPr>
        <p:spPr>
          <a:xfrm>
            <a:off x="5912316" y="4547952"/>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EFAF293-73AB-41D4-84C8-C5304C7582EC}"/>
              </a:ext>
            </a:extLst>
          </p:cNvPr>
          <p:cNvSpPr/>
          <p:nvPr/>
        </p:nvSpPr>
        <p:spPr>
          <a:xfrm>
            <a:off x="6230815" y="4547951"/>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B5E297D8-5D23-471C-95AD-BCFA876D166C}"/>
              </a:ext>
            </a:extLst>
          </p:cNvPr>
          <p:cNvSpPr/>
          <p:nvPr/>
        </p:nvSpPr>
        <p:spPr>
          <a:xfrm>
            <a:off x="6549314" y="4547952"/>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73C357A-47B9-4A86-9820-AE130BCD4EB1}"/>
              </a:ext>
            </a:extLst>
          </p:cNvPr>
          <p:cNvSpPr/>
          <p:nvPr/>
        </p:nvSpPr>
        <p:spPr>
          <a:xfrm>
            <a:off x="6867813" y="4547951"/>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99D222B1-B28C-4875-8AF5-5BB983A73246}"/>
              </a:ext>
            </a:extLst>
          </p:cNvPr>
          <p:cNvSpPr/>
          <p:nvPr/>
        </p:nvSpPr>
        <p:spPr>
          <a:xfrm>
            <a:off x="5275318" y="4216612"/>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8D0AAEC-B96D-4E7B-ADED-8A2170AC002F}"/>
              </a:ext>
            </a:extLst>
          </p:cNvPr>
          <p:cNvSpPr/>
          <p:nvPr/>
        </p:nvSpPr>
        <p:spPr>
          <a:xfrm>
            <a:off x="5593817" y="4216611"/>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1F0B7DD5-9789-4FA9-ADF3-0E810E8660A3}"/>
              </a:ext>
            </a:extLst>
          </p:cNvPr>
          <p:cNvSpPr/>
          <p:nvPr/>
        </p:nvSpPr>
        <p:spPr>
          <a:xfrm>
            <a:off x="5912316" y="4216610"/>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1755565A-6870-4346-A4C3-619498C55D05}"/>
              </a:ext>
            </a:extLst>
          </p:cNvPr>
          <p:cNvSpPr/>
          <p:nvPr/>
        </p:nvSpPr>
        <p:spPr>
          <a:xfrm>
            <a:off x="6230815" y="4216609"/>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BC1CE1E7-F6F6-4B5E-BF59-36BDE0EFFCC8}"/>
              </a:ext>
            </a:extLst>
          </p:cNvPr>
          <p:cNvSpPr/>
          <p:nvPr/>
        </p:nvSpPr>
        <p:spPr>
          <a:xfrm>
            <a:off x="6549314" y="4216610"/>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58FED71F-221E-4EB5-934E-307B4CE8ACC7}"/>
              </a:ext>
            </a:extLst>
          </p:cNvPr>
          <p:cNvSpPr/>
          <p:nvPr/>
        </p:nvSpPr>
        <p:spPr>
          <a:xfrm>
            <a:off x="6867813" y="4216609"/>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9AB644D8-0EBA-4556-91E9-5B18FD80E295}"/>
              </a:ext>
            </a:extLst>
          </p:cNvPr>
          <p:cNvSpPr/>
          <p:nvPr/>
        </p:nvSpPr>
        <p:spPr>
          <a:xfrm>
            <a:off x="5275318" y="3877560"/>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319FFD9A-2797-49FA-849D-20D9B132E3CC}"/>
              </a:ext>
            </a:extLst>
          </p:cNvPr>
          <p:cNvSpPr/>
          <p:nvPr/>
        </p:nvSpPr>
        <p:spPr>
          <a:xfrm>
            <a:off x="5593817" y="3877559"/>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86E3AE71-FF9A-4EAA-BB8D-EFFACEA4BDF5}"/>
              </a:ext>
            </a:extLst>
          </p:cNvPr>
          <p:cNvSpPr/>
          <p:nvPr/>
        </p:nvSpPr>
        <p:spPr>
          <a:xfrm>
            <a:off x="5912316" y="3877558"/>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6FA988B-B8D4-4604-931D-3D419303EA52}"/>
              </a:ext>
            </a:extLst>
          </p:cNvPr>
          <p:cNvSpPr/>
          <p:nvPr/>
        </p:nvSpPr>
        <p:spPr>
          <a:xfrm>
            <a:off x="6230815" y="3877557"/>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C9E5E58A-E9F0-4E93-8430-92EDDFCB82E6}"/>
              </a:ext>
            </a:extLst>
          </p:cNvPr>
          <p:cNvSpPr/>
          <p:nvPr/>
        </p:nvSpPr>
        <p:spPr>
          <a:xfrm>
            <a:off x="6549314" y="3877558"/>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CB18EC80-DB04-4A3F-8D9B-77EEA1457562}"/>
              </a:ext>
            </a:extLst>
          </p:cNvPr>
          <p:cNvSpPr/>
          <p:nvPr/>
        </p:nvSpPr>
        <p:spPr>
          <a:xfrm>
            <a:off x="6867813" y="3877557"/>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BC22D75D-B40A-4CB6-AF7A-4A9E03552CB8}"/>
              </a:ext>
            </a:extLst>
          </p:cNvPr>
          <p:cNvSpPr/>
          <p:nvPr/>
        </p:nvSpPr>
        <p:spPr>
          <a:xfrm>
            <a:off x="5275318" y="3538506"/>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7133A843-A8A1-410D-B102-B76EEFEA40BE}"/>
              </a:ext>
            </a:extLst>
          </p:cNvPr>
          <p:cNvSpPr/>
          <p:nvPr/>
        </p:nvSpPr>
        <p:spPr>
          <a:xfrm>
            <a:off x="5593817" y="3538505"/>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295AD70D-F79E-4E36-BEAE-1DF62E5CEF38}"/>
              </a:ext>
            </a:extLst>
          </p:cNvPr>
          <p:cNvSpPr/>
          <p:nvPr/>
        </p:nvSpPr>
        <p:spPr>
          <a:xfrm>
            <a:off x="5912316" y="3538504"/>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760A70F2-2649-4C22-8A4B-E5C168CA874E}"/>
              </a:ext>
            </a:extLst>
          </p:cNvPr>
          <p:cNvSpPr/>
          <p:nvPr/>
        </p:nvSpPr>
        <p:spPr>
          <a:xfrm>
            <a:off x="6230815" y="353850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5304EBF5-2320-44AC-8A88-C59424B86365}"/>
              </a:ext>
            </a:extLst>
          </p:cNvPr>
          <p:cNvSpPr/>
          <p:nvPr/>
        </p:nvSpPr>
        <p:spPr>
          <a:xfrm>
            <a:off x="6549314" y="3538504"/>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E35802D2-98E9-4EA2-93CC-D65D0D9933EF}"/>
              </a:ext>
            </a:extLst>
          </p:cNvPr>
          <p:cNvSpPr/>
          <p:nvPr/>
        </p:nvSpPr>
        <p:spPr>
          <a:xfrm>
            <a:off x="6867813" y="353850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DCC4DD0F-21D4-4058-8A75-A299C377E238}"/>
              </a:ext>
            </a:extLst>
          </p:cNvPr>
          <p:cNvSpPr/>
          <p:nvPr/>
        </p:nvSpPr>
        <p:spPr>
          <a:xfrm>
            <a:off x="5275318" y="3209465"/>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B11DD6A3-4403-49ED-A540-BAF2ADC16514}"/>
              </a:ext>
            </a:extLst>
          </p:cNvPr>
          <p:cNvSpPr/>
          <p:nvPr/>
        </p:nvSpPr>
        <p:spPr>
          <a:xfrm>
            <a:off x="5593817" y="3209464"/>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0530FB54-F2A1-466F-8F71-4130C7317C37}"/>
              </a:ext>
            </a:extLst>
          </p:cNvPr>
          <p:cNvSpPr/>
          <p:nvPr/>
        </p:nvSpPr>
        <p:spPr>
          <a:xfrm>
            <a:off x="5912316" y="320946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29289E62-1D53-4D43-A403-FC9325F20C55}"/>
              </a:ext>
            </a:extLst>
          </p:cNvPr>
          <p:cNvSpPr/>
          <p:nvPr/>
        </p:nvSpPr>
        <p:spPr>
          <a:xfrm>
            <a:off x="6230815" y="3209462"/>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03F92E0E-49E7-4BBE-85D2-D2C52E7F690F}"/>
              </a:ext>
            </a:extLst>
          </p:cNvPr>
          <p:cNvSpPr/>
          <p:nvPr/>
        </p:nvSpPr>
        <p:spPr>
          <a:xfrm>
            <a:off x="6549314" y="320946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C9D2CC31-A1EE-41E2-BC80-D5BE2CECC977}"/>
              </a:ext>
            </a:extLst>
          </p:cNvPr>
          <p:cNvSpPr/>
          <p:nvPr/>
        </p:nvSpPr>
        <p:spPr>
          <a:xfrm>
            <a:off x="6867813" y="3209462"/>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2B6FDB6E-B0B7-4370-A26B-811BD4A11132}"/>
              </a:ext>
            </a:extLst>
          </p:cNvPr>
          <p:cNvSpPr/>
          <p:nvPr/>
        </p:nvSpPr>
        <p:spPr>
          <a:xfrm>
            <a:off x="5275318" y="287812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F4B0F0BB-0693-42FE-B759-AF6670200033}"/>
              </a:ext>
            </a:extLst>
          </p:cNvPr>
          <p:cNvSpPr/>
          <p:nvPr/>
        </p:nvSpPr>
        <p:spPr>
          <a:xfrm>
            <a:off x="5593817" y="2878122"/>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E02A9301-1C4A-44FF-A3A8-0F880CD999B5}"/>
              </a:ext>
            </a:extLst>
          </p:cNvPr>
          <p:cNvSpPr/>
          <p:nvPr/>
        </p:nvSpPr>
        <p:spPr>
          <a:xfrm>
            <a:off x="5912316" y="2878121"/>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1A97F6F5-60C1-4C14-8E21-4D52C14C659D}"/>
              </a:ext>
            </a:extLst>
          </p:cNvPr>
          <p:cNvSpPr/>
          <p:nvPr/>
        </p:nvSpPr>
        <p:spPr>
          <a:xfrm>
            <a:off x="6230815" y="2878120"/>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2810F614-14C4-4760-A6BC-FD98644E2FD1}"/>
              </a:ext>
            </a:extLst>
          </p:cNvPr>
          <p:cNvSpPr/>
          <p:nvPr/>
        </p:nvSpPr>
        <p:spPr>
          <a:xfrm>
            <a:off x="6549314" y="2878121"/>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09F186EA-0D1E-4658-8147-F5D2EF6B242D}"/>
              </a:ext>
            </a:extLst>
          </p:cNvPr>
          <p:cNvSpPr/>
          <p:nvPr/>
        </p:nvSpPr>
        <p:spPr>
          <a:xfrm>
            <a:off x="6867813" y="2878120"/>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60FA2096-802B-4DFF-8664-AEFDC5BA493D}"/>
              </a:ext>
            </a:extLst>
          </p:cNvPr>
          <p:cNvSpPr/>
          <p:nvPr/>
        </p:nvSpPr>
        <p:spPr>
          <a:xfrm>
            <a:off x="5275318" y="2539071"/>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4488D6F9-F2C6-4EA6-A66A-786B69572B7C}"/>
              </a:ext>
            </a:extLst>
          </p:cNvPr>
          <p:cNvSpPr/>
          <p:nvPr/>
        </p:nvSpPr>
        <p:spPr>
          <a:xfrm>
            <a:off x="5593817" y="2539070"/>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43A0C73B-8358-48D2-A723-BB60491EC252}"/>
              </a:ext>
            </a:extLst>
          </p:cNvPr>
          <p:cNvSpPr/>
          <p:nvPr/>
        </p:nvSpPr>
        <p:spPr>
          <a:xfrm>
            <a:off x="5912316" y="2539069"/>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EFD6D089-DDEA-4A74-B6A9-957AA41BE274}"/>
              </a:ext>
            </a:extLst>
          </p:cNvPr>
          <p:cNvSpPr/>
          <p:nvPr/>
        </p:nvSpPr>
        <p:spPr>
          <a:xfrm>
            <a:off x="6230815" y="2539068"/>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CD0FDDEB-BED7-413E-8812-0C967AE85BD9}"/>
              </a:ext>
            </a:extLst>
          </p:cNvPr>
          <p:cNvSpPr/>
          <p:nvPr/>
        </p:nvSpPr>
        <p:spPr>
          <a:xfrm>
            <a:off x="6549314" y="2539069"/>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22A2527D-1FEE-4A63-88F1-D20D7A4DA104}"/>
              </a:ext>
            </a:extLst>
          </p:cNvPr>
          <p:cNvSpPr/>
          <p:nvPr/>
        </p:nvSpPr>
        <p:spPr>
          <a:xfrm>
            <a:off x="6867813" y="2539068"/>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521F2DFD-E7B6-4028-9E94-7D3B79001612}"/>
              </a:ext>
            </a:extLst>
          </p:cNvPr>
          <p:cNvSpPr txBox="1"/>
          <p:nvPr/>
        </p:nvSpPr>
        <p:spPr>
          <a:xfrm>
            <a:off x="4746200" y="4517666"/>
            <a:ext cx="565078" cy="369332"/>
          </a:xfrm>
          <a:prstGeom prst="rect">
            <a:avLst/>
          </a:prstGeom>
          <a:noFill/>
        </p:spPr>
        <p:txBody>
          <a:bodyPr wrap="square" rtlCol="0">
            <a:spAutoFit/>
          </a:bodyPr>
          <a:lstStyle/>
          <a:p>
            <a:r>
              <a:rPr lang="en-US" altLang="zh-CN" dirty="0"/>
              <a:t>p1</a:t>
            </a:r>
            <a:endParaRPr lang="zh-CN" altLang="en-US" dirty="0"/>
          </a:p>
        </p:txBody>
      </p:sp>
      <p:sp>
        <p:nvSpPr>
          <p:cNvPr id="100" name="文本框 99">
            <a:extLst>
              <a:ext uri="{FF2B5EF4-FFF2-40B4-BE49-F238E27FC236}">
                <a16:creationId xmlns:a16="http://schemas.microsoft.com/office/drawing/2014/main" id="{BDB47C0A-CF4F-4819-8B96-19CC6DF83D1C}"/>
              </a:ext>
            </a:extLst>
          </p:cNvPr>
          <p:cNvSpPr txBox="1"/>
          <p:nvPr/>
        </p:nvSpPr>
        <p:spPr>
          <a:xfrm>
            <a:off x="4746200" y="4193757"/>
            <a:ext cx="477748" cy="369332"/>
          </a:xfrm>
          <a:prstGeom prst="rect">
            <a:avLst/>
          </a:prstGeom>
          <a:noFill/>
        </p:spPr>
        <p:txBody>
          <a:bodyPr wrap="square" rtlCol="0">
            <a:spAutoFit/>
          </a:bodyPr>
          <a:lstStyle/>
          <a:p>
            <a:r>
              <a:rPr lang="en-US" altLang="zh-CN" dirty="0"/>
              <a:t>p2</a:t>
            </a:r>
            <a:endParaRPr lang="zh-CN" altLang="en-US" dirty="0"/>
          </a:p>
        </p:txBody>
      </p:sp>
      <p:sp>
        <p:nvSpPr>
          <p:cNvPr id="101" name="文本框 100">
            <a:extLst>
              <a:ext uri="{FF2B5EF4-FFF2-40B4-BE49-F238E27FC236}">
                <a16:creationId xmlns:a16="http://schemas.microsoft.com/office/drawing/2014/main" id="{ABA9CF58-B05B-4CC7-87E4-EBEBF8D406BD}"/>
              </a:ext>
            </a:extLst>
          </p:cNvPr>
          <p:cNvSpPr txBox="1"/>
          <p:nvPr/>
        </p:nvSpPr>
        <p:spPr>
          <a:xfrm>
            <a:off x="4751337" y="3869848"/>
            <a:ext cx="565078" cy="369332"/>
          </a:xfrm>
          <a:prstGeom prst="rect">
            <a:avLst/>
          </a:prstGeom>
          <a:noFill/>
        </p:spPr>
        <p:txBody>
          <a:bodyPr wrap="square" rtlCol="0">
            <a:spAutoFit/>
          </a:bodyPr>
          <a:lstStyle/>
          <a:p>
            <a:r>
              <a:rPr lang="en-US" altLang="zh-CN" dirty="0"/>
              <a:t>p3</a:t>
            </a:r>
            <a:endParaRPr lang="zh-CN" altLang="en-US" dirty="0"/>
          </a:p>
        </p:txBody>
      </p:sp>
      <p:sp>
        <p:nvSpPr>
          <p:cNvPr id="104" name="文本框 103">
            <a:extLst>
              <a:ext uri="{FF2B5EF4-FFF2-40B4-BE49-F238E27FC236}">
                <a16:creationId xmlns:a16="http://schemas.microsoft.com/office/drawing/2014/main" id="{61FB76F5-E31B-4238-B8DD-F8829116360B}"/>
              </a:ext>
            </a:extLst>
          </p:cNvPr>
          <p:cNvSpPr txBox="1"/>
          <p:nvPr/>
        </p:nvSpPr>
        <p:spPr>
          <a:xfrm>
            <a:off x="4746200" y="3551132"/>
            <a:ext cx="565078" cy="369332"/>
          </a:xfrm>
          <a:prstGeom prst="rect">
            <a:avLst/>
          </a:prstGeom>
          <a:noFill/>
        </p:spPr>
        <p:txBody>
          <a:bodyPr wrap="square" rtlCol="0">
            <a:spAutoFit/>
          </a:bodyPr>
          <a:lstStyle/>
          <a:p>
            <a:r>
              <a:rPr lang="en-US" altLang="zh-CN" dirty="0"/>
              <a:t>p4</a:t>
            </a:r>
            <a:endParaRPr lang="zh-CN" altLang="en-US" dirty="0"/>
          </a:p>
        </p:txBody>
      </p:sp>
      <p:sp>
        <p:nvSpPr>
          <p:cNvPr id="107" name="文本框 106">
            <a:extLst>
              <a:ext uri="{FF2B5EF4-FFF2-40B4-BE49-F238E27FC236}">
                <a16:creationId xmlns:a16="http://schemas.microsoft.com/office/drawing/2014/main" id="{343B8838-B9EA-43BC-BEFA-07FBCC947C34}"/>
              </a:ext>
            </a:extLst>
          </p:cNvPr>
          <p:cNvSpPr txBox="1"/>
          <p:nvPr/>
        </p:nvSpPr>
        <p:spPr>
          <a:xfrm>
            <a:off x="4741063" y="3217177"/>
            <a:ext cx="565078" cy="369332"/>
          </a:xfrm>
          <a:prstGeom prst="rect">
            <a:avLst/>
          </a:prstGeom>
          <a:noFill/>
        </p:spPr>
        <p:txBody>
          <a:bodyPr wrap="square" rtlCol="0">
            <a:spAutoFit/>
          </a:bodyPr>
          <a:lstStyle/>
          <a:p>
            <a:r>
              <a:rPr lang="en-US" altLang="zh-CN" dirty="0"/>
              <a:t>p5</a:t>
            </a:r>
            <a:endParaRPr lang="zh-CN" altLang="en-US" dirty="0"/>
          </a:p>
        </p:txBody>
      </p:sp>
      <p:sp>
        <p:nvSpPr>
          <p:cNvPr id="108" name="文本框 107">
            <a:extLst>
              <a:ext uri="{FF2B5EF4-FFF2-40B4-BE49-F238E27FC236}">
                <a16:creationId xmlns:a16="http://schemas.microsoft.com/office/drawing/2014/main" id="{5EA3B20A-C361-48C1-BB67-70B139FF9A7F}"/>
              </a:ext>
            </a:extLst>
          </p:cNvPr>
          <p:cNvSpPr txBox="1"/>
          <p:nvPr/>
        </p:nvSpPr>
        <p:spPr>
          <a:xfrm>
            <a:off x="4744204" y="2890310"/>
            <a:ext cx="565078" cy="369332"/>
          </a:xfrm>
          <a:prstGeom prst="rect">
            <a:avLst/>
          </a:prstGeom>
          <a:noFill/>
        </p:spPr>
        <p:txBody>
          <a:bodyPr wrap="square" rtlCol="0">
            <a:spAutoFit/>
          </a:bodyPr>
          <a:lstStyle/>
          <a:p>
            <a:r>
              <a:rPr lang="en-US" altLang="zh-CN" dirty="0"/>
              <a:t>p6</a:t>
            </a:r>
            <a:endParaRPr lang="zh-CN" altLang="en-US" dirty="0"/>
          </a:p>
        </p:txBody>
      </p:sp>
      <p:sp>
        <p:nvSpPr>
          <p:cNvPr id="109" name="文本框 108">
            <a:extLst>
              <a:ext uri="{FF2B5EF4-FFF2-40B4-BE49-F238E27FC236}">
                <a16:creationId xmlns:a16="http://schemas.microsoft.com/office/drawing/2014/main" id="{3AADE17E-F761-4C6A-AE67-8B5371FACD50}"/>
              </a:ext>
            </a:extLst>
          </p:cNvPr>
          <p:cNvSpPr txBox="1"/>
          <p:nvPr/>
        </p:nvSpPr>
        <p:spPr>
          <a:xfrm>
            <a:off x="4761610" y="2554951"/>
            <a:ext cx="565078" cy="369332"/>
          </a:xfrm>
          <a:prstGeom prst="rect">
            <a:avLst/>
          </a:prstGeom>
          <a:noFill/>
        </p:spPr>
        <p:txBody>
          <a:bodyPr wrap="square" rtlCol="0">
            <a:spAutoFit/>
          </a:bodyPr>
          <a:lstStyle/>
          <a:p>
            <a:r>
              <a:rPr lang="en-US" altLang="zh-CN" dirty="0"/>
              <a:t>p7</a:t>
            </a:r>
            <a:endParaRPr lang="zh-CN" altLang="en-US" dirty="0"/>
          </a:p>
        </p:txBody>
      </p:sp>
      <p:sp>
        <p:nvSpPr>
          <p:cNvPr id="110" name="文本框 109">
            <a:extLst>
              <a:ext uri="{FF2B5EF4-FFF2-40B4-BE49-F238E27FC236}">
                <a16:creationId xmlns:a16="http://schemas.microsoft.com/office/drawing/2014/main" id="{0F22EABF-083C-440C-9549-8EDBFF8C93EC}"/>
              </a:ext>
            </a:extLst>
          </p:cNvPr>
          <p:cNvSpPr txBox="1"/>
          <p:nvPr/>
        </p:nvSpPr>
        <p:spPr>
          <a:xfrm>
            <a:off x="5152028" y="4980818"/>
            <a:ext cx="565078" cy="369332"/>
          </a:xfrm>
          <a:prstGeom prst="rect">
            <a:avLst/>
          </a:prstGeom>
          <a:noFill/>
        </p:spPr>
        <p:txBody>
          <a:bodyPr wrap="square" rtlCol="0">
            <a:spAutoFit/>
          </a:bodyPr>
          <a:lstStyle/>
          <a:p>
            <a:r>
              <a:rPr lang="en-US" altLang="zh-CN" dirty="0"/>
              <a:t>q1</a:t>
            </a:r>
            <a:endParaRPr lang="zh-CN" altLang="en-US" dirty="0"/>
          </a:p>
        </p:txBody>
      </p:sp>
      <p:sp>
        <p:nvSpPr>
          <p:cNvPr id="111" name="文本框 110">
            <a:extLst>
              <a:ext uri="{FF2B5EF4-FFF2-40B4-BE49-F238E27FC236}">
                <a16:creationId xmlns:a16="http://schemas.microsoft.com/office/drawing/2014/main" id="{CACC5B13-AD19-49FA-86FA-91C94FD17708}"/>
              </a:ext>
            </a:extLst>
          </p:cNvPr>
          <p:cNvSpPr txBox="1"/>
          <p:nvPr/>
        </p:nvSpPr>
        <p:spPr>
          <a:xfrm>
            <a:off x="5470527" y="4980818"/>
            <a:ext cx="565078" cy="369332"/>
          </a:xfrm>
          <a:prstGeom prst="rect">
            <a:avLst/>
          </a:prstGeom>
          <a:noFill/>
        </p:spPr>
        <p:txBody>
          <a:bodyPr wrap="square" rtlCol="0">
            <a:spAutoFit/>
          </a:bodyPr>
          <a:lstStyle/>
          <a:p>
            <a:r>
              <a:rPr lang="en-US" altLang="zh-CN" dirty="0"/>
              <a:t>q2</a:t>
            </a:r>
            <a:endParaRPr lang="zh-CN" altLang="en-US" dirty="0"/>
          </a:p>
        </p:txBody>
      </p:sp>
      <p:sp>
        <p:nvSpPr>
          <p:cNvPr id="112" name="文本框 111">
            <a:extLst>
              <a:ext uri="{FF2B5EF4-FFF2-40B4-BE49-F238E27FC236}">
                <a16:creationId xmlns:a16="http://schemas.microsoft.com/office/drawing/2014/main" id="{3645B656-23AE-4810-8BC8-9DD8C96F94F2}"/>
              </a:ext>
            </a:extLst>
          </p:cNvPr>
          <p:cNvSpPr txBox="1"/>
          <p:nvPr/>
        </p:nvSpPr>
        <p:spPr>
          <a:xfrm>
            <a:off x="5789026" y="4980818"/>
            <a:ext cx="565078" cy="369332"/>
          </a:xfrm>
          <a:prstGeom prst="rect">
            <a:avLst/>
          </a:prstGeom>
          <a:noFill/>
        </p:spPr>
        <p:txBody>
          <a:bodyPr wrap="square" rtlCol="0">
            <a:spAutoFit/>
          </a:bodyPr>
          <a:lstStyle/>
          <a:p>
            <a:r>
              <a:rPr lang="en-US" altLang="zh-CN" dirty="0"/>
              <a:t>q3</a:t>
            </a:r>
            <a:endParaRPr lang="zh-CN" altLang="en-US" dirty="0"/>
          </a:p>
        </p:txBody>
      </p:sp>
      <p:sp>
        <p:nvSpPr>
          <p:cNvPr id="113" name="文本框 112">
            <a:extLst>
              <a:ext uri="{FF2B5EF4-FFF2-40B4-BE49-F238E27FC236}">
                <a16:creationId xmlns:a16="http://schemas.microsoft.com/office/drawing/2014/main" id="{6A0A9427-17A8-451B-8DCC-47F91AE79D70}"/>
              </a:ext>
            </a:extLst>
          </p:cNvPr>
          <p:cNvSpPr txBox="1"/>
          <p:nvPr/>
        </p:nvSpPr>
        <p:spPr>
          <a:xfrm>
            <a:off x="6107525" y="4980818"/>
            <a:ext cx="565078" cy="369332"/>
          </a:xfrm>
          <a:prstGeom prst="rect">
            <a:avLst/>
          </a:prstGeom>
          <a:noFill/>
        </p:spPr>
        <p:txBody>
          <a:bodyPr wrap="square" rtlCol="0">
            <a:spAutoFit/>
          </a:bodyPr>
          <a:lstStyle/>
          <a:p>
            <a:r>
              <a:rPr lang="en-US" altLang="zh-CN" dirty="0"/>
              <a:t>q4</a:t>
            </a:r>
            <a:endParaRPr lang="zh-CN" altLang="en-US" dirty="0"/>
          </a:p>
        </p:txBody>
      </p:sp>
      <p:sp>
        <p:nvSpPr>
          <p:cNvPr id="114" name="文本框 113">
            <a:extLst>
              <a:ext uri="{FF2B5EF4-FFF2-40B4-BE49-F238E27FC236}">
                <a16:creationId xmlns:a16="http://schemas.microsoft.com/office/drawing/2014/main" id="{2DCE6FDF-AB14-4E3D-88D1-F17EA04E6B0F}"/>
              </a:ext>
            </a:extLst>
          </p:cNvPr>
          <p:cNvSpPr txBox="1"/>
          <p:nvPr/>
        </p:nvSpPr>
        <p:spPr>
          <a:xfrm>
            <a:off x="6446572" y="4980818"/>
            <a:ext cx="565078" cy="369332"/>
          </a:xfrm>
          <a:prstGeom prst="rect">
            <a:avLst/>
          </a:prstGeom>
          <a:noFill/>
        </p:spPr>
        <p:txBody>
          <a:bodyPr wrap="square" rtlCol="0">
            <a:spAutoFit/>
          </a:bodyPr>
          <a:lstStyle/>
          <a:p>
            <a:r>
              <a:rPr lang="en-US" altLang="zh-CN" dirty="0"/>
              <a:t>q5</a:t>
            </a:r>
            <a:endParaRPr lang="zh-CN" altLang="en-US" dirty="0"/>
          </a:p>
        </p:txBody>
      </p:sp>
      <p:sp>
        <p:nvSpPr>
          <p:cNvPr id="115" name="文本框 114">
            <a:extLst>
              <a:ext uri="{FF2B5EF4-FFF2-40B4-BE49-F238E27FC236}">
                <a16:creationId xmlns:a16="http://schemas.microsoft.com/office/drawing/2014/main" id="{7C56B516-BCDE-441B-B964-C2DF30BE960D}"/>
              </a:ext>
            </a:extLst>
          </p:cNvPr>
          <p:cNvSpPr txBox="1"/>
          <p:nvPr/>
        </p:nvSpPr>
        <p:spPr>
          <a:xfrm>
            <a:off x="6744523" y="4980817"/>
            <a:ext cx="565078" cy="369332"/>
          </a:xfrm>
          <a:prstGeom prst="rect">
            <a:avLst/>
          </a:prstGeom>
          <a:noFill/>
        </p:spPr>
        <p:txBody>
          <a:bodyPr wrap="square" rtlCol="0">
            <a:spAutoFit/>
          </a:bodyPr>
          <a:lstStyle/>
          <a:p>
            <a:r>
              <a:rPr lang="en-US" altLang="zh-CN" dirty="0"/>
              <a:t>q6</a:t>
            </a:r>
            <a:endParaRPr lang="zh-CN" altLang="en-US" dirty="0"/>
          </a:p>
        </p:txBody>
      </p:sp>
      <p:sp>
        <p:nvSpPr>
          <p:cNvPr id="116" name="任意多边形: 形状 115">
            <a:extLst>
              <a:ext uri="{FF2B5EF4-FFF2-40B4-BE49-F238E27FC236}">
                <a16:creationId xmlns:a16="http://schemas.microsoft.com/office/drawing/2014/main" id="{ADAC7461-E0E1-403D-B294-87EA5F97B798}"/>
              </a:ext>
            </a:extLst>
          </p:cNvPr>
          <p:cNvSpPr/>
          <p:nvPr/>
        </p:nvSpPr>
        <p:spPr>
          <a:xfrm>
            <a:off x="378969" y="2064239"/>
            <a:ext cx="3256908" cy="950663"/>
          </a:xfrm>
          <a:custGeom>
            <a:avLst/>
            <a:gdLst>
              <a:gd name="connsiteX0" fmla="*/ 0 w 3595955"/>
              <a:gd name="connsiteY0" fmla="*/ 544848 h 941818"/>
              <a:gd name="connsiteX1" fmla="*/ 595901 w 3595955"/>
              <a:gd name="connsiteY1" fmla="*/ 317 h 941818"/>
              <a:gd name="connsiteX2" fmla="*/ 1222624 w 3595955"/>
              <a:gd name="connsiteY2" fmla="*/ 472928 h 941818"/>
              <a:gd name="connsiteX3" fmla="*/ 1705510 w 3595955"/>
              <a:gd name="connsiteY3" fmla="*/ 924991 h 941818"/>
              <a:gd name="connsiteX4" fmla="*/ 2373330 w 3595955"/>
              <a:gd name="connsiteY4" fmla="*/ 801702 h 941818"/>
              <a:gd name="connsiteX5" fmla="*/ 2712377 w 3595955"/>
              <a:gd name="connsiteY5" fmla="*/ 390735 h 941818"/>
              <a:gd name="connsiteX6" fmla="*/ 3215811 w 3595955"/>
              <a:gd name="connsiteY6" fmla="*/ 226349 h 941818"/>
              <a:gd name="connsiteX7" fmla="*/ 3595955 w 3595955"/>
              <a:gd name="connsiteY7" fmla="*/ 750331 h 94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5955" h="941818">
                <a:moveTo>
                  <a:pt x="0" y="544848"/>
                </a:moveTo>
                <a:cubicBezTo>
                  <a:pt x="196065" y="278576"/>
                  <a:pt x="392130" y="12304"/>
                  <a:pt x="595901" y="317"/>
                </a:cubicBezTo>
                <a:cubicBezTo>
                  <a:pt x="799672" y="-11670"/>
                  <a:pt x="1037689" y="318816"/>
                  <a:pt x="1222624" y="472928"/>
                </a:cubicBezTo>
                <a:cubicBezTo>
                  <a:pt x="1407559" y="627040"/>
                  <a:pt x="1513726" y="870195"/>
                  <a:pt x="1705510" y="924991"/>
                </a:cubicBezTo>
                <a:cubicBezTo>
                  <a:pt x="1897294" y="979787"/>
                  <a:pt x="2205519" y="890745"/>
                  <a:pt x="2373330" y="801702"/>
                </a:cubicBezTo>
                <a:cubicBezTo>
                  <a:pt x="2541141" y="712659"/>
                  <a:pt x="2571964" y="486627"/>
                  <a:pt x="2712377" y="390735"/>
                </a:cubicBezTo>
                <a:cubicBezTo>
                  <a:pt x="2852790" y="294843"/>
                  <a:pt x="3068548" y="166416"/>
                  <a:pt x="3215811" y="226349"/>
                </a:cubicBezTo>
                <a:cubicBezTo>
                  <a:pt x="3363074" y="286282"/>
                  <a:pt x="3512049" y="676700"/>
                  <a:pt x="3595955" y="750331"/>
                </a:cubicBezTo>
              </a:path>
            </a:pathLst>
          </a:cu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7" name="任意多边形: 形状 116">
            <a:extLst>
              <a:ext uri="{FF2B5EF4-FFF2-40B4-BE49-F238E27FC236}">
                <a16:creationId xmlns:a16="http://schemas.microsoft.com/office/drawing/2014/main" id="{9AA5B4FB-1B51-4BEE-80C0-34F84668AA46}"/>
              </a:ext>
            </a:extLst>
          </p:cNvPr>
          <p:cNvSpPr/>
          <p:nvPr/>
        </p:nvSpPr>
        <p:spPr>
          <a:xfrm>
            <a:off x="378969" y="4119655"/>
            <a:ext cx="3392730" cy="1269333"/>
          </a:xfrm>
          <a:custGeom>
            <a:avLst/>
            <a:gdLst>
              <a:gd name="connsiteX0" fmla="*/ 22477 w 3577006"/>
              <a:gd name="connsiteY0" fmla="*/ 765852 h 1269333"/>
              <a:gd name="connsiteX1" fmla="*/ 43026 w 3577006"/>
              <a:gd name="connsiteY1" fmla="*/ 632288 h 1269333"/>
              <a:gd name="connsiteX2" fmla="*/ 412895 w 3577006"/>
              <a:gd name="connsiteY2" fmla="*/ 15839 h 1269333"/>
              <a:gd name="connsiteX3" fmla="*/ 967700 w 3577006"/>
              <a:gd name="connsiteY3" fmla="*/ 241870 h 1269333"/>
              <a:gd name="connsiteX4" fmla="*/ 1142360 w 3577006"/>
              <a:gd name="connsiteY4" fmla="*/ 878868 h 1269333"/>
              <a:gd name="connsiteX5" fmla="*/ 1450585 w 3577006"/>
              <a:gd name="connsiteY5" fmla="*/ 1207641 h 1269333"/>
              <a:gd name="connsiteX6" fmla="*/ 1871826 w 3577006"/>
              <a:gd name="connsiteY6" fmla="*/ 1217915 h 1269333"/>
              <a:gd name="connsiteX7" fmla="*/ 2190324 w 3577006"/>
              <a:gd name="connsiteY7" fmla="*/ 765852 h 1269333"/>
              <a:gd name="connsiteX8" fmla="*/ 2385533 w 3577006"/>
              <a:gd name="connsiteY8" fmla="*/ 282967 h 1269333"/>
              <a:gd name="connsiteX9" fmla="*/ 2632113 w 3577006"/>
              <a:gd name="connsiteY9" fmla="*/ 252145 h 1269333"/>
              <a:gd name="connsiteX10" fmla="*/ 2806774 w 3577006"/>
              <a:gd name="connsiteY10" fmla="*/ 498724 h 1269333"/>
              <a:gd name="connsiteX11" fmla="*/ 2991709 w 3577006"/>
              <a:gd name="connsiteY11" fmla="*/ 961061 h 1269333"/>
              <a:gd name="connsiteX12" fmla="*/ 3084176 w 3577006"/>
              <a:gd name="connsiteY12" fmla="*/ 1269286 h 1269333"/>
              <a:gd name="connsiteX13" fmla="*/ 3536239 w 3577006"/>
              <a:gd name="connsiteY13" fmla="*/ 940513 h 1269333"/>
              <a:gd name="connsiteX14" fmla="*/ 3556787 w 3577006"/>
              <a:gd name="connsiteY14" fmla="*/ 570643 h 12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7006" h="1269333">
                <a:moveTo>
                  <a:pt x="22477" y="765852"/>
                </a:moveTo>
                <a:cubicBezTo>
                  <a:pt x="216" y="761571"/>
                  <a:pt x="-22044" y="757290"/>
                  <a:pt x="43026" y="632288"/>
                </a:cubicBezTo>
                <a:cubicBezTo>
                  <a:pt x="108096" y="507286"/>
                  <a:pt x="258783" y="80909"/>
                  <a:pt x="412895" y="15839"/>
                </a:cubicBezTo>
                <a:cubicBezTo>
                  <a:pt x="567007" y="-49231"/>
                  <a:pt x="846123" y="98032"/>
                  <a:pt x="967700" y="241870"/>
                </a:cubicBezTo>
                <a:cubicBezTo>
                  <a:pt x="1089277" y="385708"/>
                  <a:pt x="1061879" y="717906"/>
                  <a:pt x="1142360" y="878868"/>
                </a:cubicBezTo>
                <a:cubicBezTo>
                  <a:pt x="1222841" y="1039830"/>
                  <a:pt x="1329007" y="1151133"/>
                  <a:pt x="1450585" y="1207641"/>
                </a:cubicBezTo>
                <a:cubicBezTo>
                  <a:pt x="1572163" y="1264149"/>
                  <a:pt x="1748536" y="1291546"/>
                  <a:pt x="1871826" y="1217915"/>
                </a:cubicBezTo>
                <a:cubicBezTo>
                  <a:pt x="1995116" y="1144284"/>
                  <a:pt x="2104706" y="921677"/>
                  <a:pt x="2190324" y="765852"/>
                </a:cubicBezTo>
                <a:cubicBezTo>
                  <a:pt x="2275942" y="610027"/>
                  <a:pt x="2311902" y="368585"/>
                  <a:pt x="2385533" y="282967"/>
                </a:cubicBezTo>
                <a:cubicBezTo>
                  <a:pt x="2459164" y="197349"/>
                  <a:pt x="2561906" y="216186"/>
                  <a:pt x="2632113" y="252145"/>
                </a:cubicBezTo>
                <a:cubicBezTo>
                  <a:pt x="2702320" y="288104"/>
                  <a:pt x="2746841" y="380571"/>
                  <a:pt x="2806774" y="498724"/>
                </a:cubicBezTo>
                <a:cubicBezTo>
                  <a:pt x="2866707" y="616877"/>
                  <a:pt x="2945475" y="832634"/>
                  <a:pt x="2991709" y="961061"/>
                </a:cubicBezTo>
                <a:cubicBezTo>
                  <a:pt x="3037943" y="1089488"/>
                  <a:pt x="2993421" y="1272711"/>
                  <a:pt x="3084176" y="1269286"/>
                </a:cubicBezTo>
                <a:cubicBezTo>
                  <a:pt x="3174931" y="1265861"/>
                  <a:pt x="3457471" y="1056953"/>
                  <a:pt x="3536239" y="940513"/>
                </a:cubicBezTo>
                <a:cubicBezTo>
                  <a:pt x="3615007" y="824073"/>
                  <a:pt x="3555075" y="512423"/>
                  <a:pt x="3556787" y="570643"/>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连接符 117">
            <a:extLst>
              <a:ext uri="{FF2B5EF4-FFF2-40B4-BE49-F238E27FC236}">
                <a16:creationId xmlns:a16="http://schemas.microsoft.com/office/drawing/2014/main" id="{6FAE22C8-8DFB-4DB6-B206-2C3E19344B00}"/>
              </a:ext>
            </a:extLst>
          </p:cNvPr>
          <p:cNvCxnSpPr>
            <a:cxnSpLocks/>
            <a:stCxn id="116" idx="0"/>
          </p:cNvCxnSpPr>
          <p:nvPr/>
        </p:nvCxnSpPr>
        <p:spPr>
          <a:xfrm>
            <a:off x="378969" y="2614204"/>
            <a:ext cx="0" cy="224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1942280E-71E4-47F5-A981-74E3EEDB3EEB}"/>
              </a:ext>
            </a:extLst>
          </p:cNvPr>
          <p:cNvCxnSpPr>
            <a:cxnSpLocks/>
            <a:stCxn id="116" idx="1"/>
          </p:cNvCxnSpPr>
          <p:nvPr/>
        </p:nvCxnSpPr>
        <p:spPr>
          <a:xfrm flipH="1">
            <a:off x="913225" y="2064559"/>
            <a:ext cx="5460" cy="2055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82A16AB4-50C8-4B00-AC64-90231D405DE4}"/>
              </a:ext>
            </a:extLst>
          </p:cNvPr>
          <p:cNvCxnSpPr>
            <a:cxnSpLocks/>
            <a:stCxn id="116" idx="2"/>
            <a:endCxn id="117" idx="3"/>
          </p:cNvCxnSpPr>
          <p:nvPr/>
        </p:nvCxnSpPr>
        <p:spPr>
          <a:xfrm flipH="1">
            <a:off x="1296816" y="2541608"/>
            <a:ext cx="189501" cy="1819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D3A56225-3F7B-4CBB-A44D-290FD038E1F6}"/>
              </a:ext>
            </a:extLst>
          </p:cNvPr>
          <p:cNvCxnSpPr>
            <a:stCxn id="116" idx="2"/>
            <a:endCxn id="117" idx="4"/>
          </p:cNvCxnSpPr>
          <p:nvPr/>
        </p:nvCxnSpPr>
        <p:spPr>
          <a:xfrm flipH="1">
            <a:off x="1462478" y="2541608"/>
            <a:ext cx="23839" cy="2456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F306F0E-EBBC-46E2-81B2-A9CE360E248C}"/>
              </a:ext>
            </a:extLst>
          </p:cNvPr>
          <p:cNvCxnSpPr>
            <a:stCxn id="116" idx="3"/>
          </p:cNvCxnSpPr>
          <p:nvPr/>
        </p:nvCxnSpPr>
        <p:spPr>
          <a:xfrm flipH="1">
            <a:off x="1920091" y="2997917"/>
            <a:ext cx="3583" cy="2391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F12D9EE-8558-4E63-80E5-77A3EDF30338}"/>
              </a:ext>
            </a:extLst>
          </p:cNvPr>
          <p:cNvCxnSpPr>
            <a:cxnSpLocks/>
            <a:endCxn id="117" idx="7"/>
          </p:cNvCxnSpPr>
          <p:nvPr/>
        </p:nvCxnSpPr>
        <p:spPr>
          <a:xfrm>
            <a:off x="2314093" y="2955826"/>
            <a:ext cx="142361" cy="1929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9673AE7C-64B3-4B85-8E15-F0401F188AB5}"/>
              </a:ext>
            </a:extLst>
          </p:cNvPr>
          <p:cNvCxnSpPr>
            <a:stCxn id="116" idx="6"/>
            <a:endCxn id="117" idx="9"/>
          </p:cNvCxnSpPr>
          <p:nvPr/>
        </p:nvCxnSpPr>
        <p:spPr>
          <a:xfrm flipH="1">
            <a:off x="2875484" y="2292714"/>
            <a:ext cx="416091" cy="20790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44F9F574-915A-467B-B4B2-98F34F291092}"/>
              </a:ext>
            </a:extLst>
          </p:cNvPr>
          <p:cNvCxnSpPr>
            <a:stCxn id="116" idx="7"/>
            <a:endCxn id="117" idx="11"/>
          </p:cNvCxnSpPr>
          <p:nvPr/>
        </p:nvCxnSpPr>
        <p:spPr>
          <a:xfrm flipH="1">
            <a:off x="3216555" y="2821617"/>
            <a:ext cx="419322" cy="2259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A8256383-5ECC-4266-9984-15B33FD85CDE}"/>
              </a:ext>
            </a:extLst>
          </p:cNvPr>
          <p:cNvCxnSpPr>
            <a:endCxn id="117" idx="14"/>
          </p:cNvCxnSpPr>
          <p:nvPr/>
        </p:nvCxnSpPr>
        <p:spPr>
          <a:xfrm>
            <a:off x="3635877" y="2873470"/>
            <a:ext cx="116645" cy="18168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AB798766-85C1-4006-898A-B5DC0D429EDC}"/>
              </a:ext>
            </a:extLst>
          </p:cNvPr>
          <p:cNvCxnSpPr>
            <a:stCxn id="116" idx="5"/>
            <a:endCxn id="117" idx="7"/>
          </p:cNvCxnSpPr>
          <p:nvPr/>
        </p:nvCxnSpPr>
        <p:spPr>
          <a:xfrm flipH="1">
            <a:off x="2456454" y="2458644"/>
            <a:ext cx="379154" cy="24268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文本框 127">
            <a:extLst>
              <a:ext uri="{FF2B5EF4-FFF2-40B4-BE49-F238E27FC236}">
                <a16:creationId xmlns:a16="http://schemas.microsoft.com/office/drawing/2014/main" id="{6BDC4B1B-1236-4325-B04C-3AC40C4E97E0}"/>
              </a:ext>
            </a:extLst>
          </p:cNvPr>
          <p:cNvSpPr txBox="1"/>
          <p:nvPr/>
        </p:nvSpPr>
        <p:spPr>
          <a:xfrm>
            <a:off x="134404" y="2042433"/>
            <a:ext cx="565078" cy="369332"/>
          </a:xfrm>
          <a:prstGeom prst="rect">
            <a:avLst/>
          </a:prstGeom>
          <a:noFill/>
        </p:spPr>
        <p:txBody>
          <a:bodyPr wrap="square" rtlCol="0">
            <a:spAutoFit/>
          </a:bodyPr>
          <a:lstStyle/>
          <a:p>
            <a:r>
              <a:rPr lang="en-US" altLang="zh-CN" dirty="0"/>
              <a:t>p1</a:t>
            </a:r>
            <a:endParaRPr lang="zh-CN" altLang="en-US" dirty="0"/>
          </a:p>
        </p:txBody>
      </p:sp>
      <p:sp>
        <p:nvSpPr>
          <p:cNvPr id="129" name="文本框 128">
            <a:extLst>
              <a:ext uri="{FF2B5EF4-FFF2-40B4-BE49-F238E27FC236}">
                <a16:creationId xmlns:a16="http://schemas.microsoft.com/office/drawing/2014/main" id="{70352496-5A3B-4C0C-BCCC-C8B9FD4E5101}"/>
              </a:ext>
            </a:extLst>
          </p:cNvPr>
          <p:cNvSpPr txBox="1"/>
          <p:nvPr/>
        </p:nvSpPr>
        <p:spPr>
          <a:xfrm>
            <a:off x="699196" y="1636130"/>
            <a:ext cx="565078" cy="369332"/>
          </a:xfrm>
          <a:prstGeom prst="rect">
            <a:avLst/>
          </a:prstGeom>
          <a:noFill/>
        </p:spPr>
        <p:txBody>
          <a:bodyPr wrap="square" rtlCol="0">
            <a:spAutoFit/>
          </a:bodyPr>
          <a:lstStyle/>
          <a:p>
            <a:r>
              <a:rPr lang="en-US" altLang="zh-CN" dirty="0"/>
              <a:t>p2</a:t>
            </a:r>
            <a:endParaRPr lang="zh-CN" altLang="en-US" dirty="0"/>
          </a:p>
        </p:txBody>
      </p:sp>
      <p:sp>
        <p:nvSpPr>
          <p:cNvPr id="130" name="文本框 129">
            <a:extLst>
              <a:ext uri="{FF2B5EF4-FFF2-40B4-BE49-F238E27FC236}">
                <a16:creationId xmlns:a16="http://schemas.microsoft.com/office/drawing/2014/main" id="{E1C31130-3FB8-49A1-8AB8-E0330CDD4886}"/>
              </a:ext>
            </a:extLst>
          </p:cNvPr>
          <p:cNvSpPr txBox="1"/>
          <p:nvPr/>
        </p:nvSpPr>
        <p:spPr>
          <a:xfrm>
            <a:off x="1304150" y="2016050"/>
            <a:ext cx="565078" cy="369332"/>
          </a:xfrm>
          <a:prstGeom prst="rect">
            <a:avLst/>
          </a:prstGeom>
          <a:noFill/>
        </p:spPr>
        <p:txBody>
          <a:bodyPr wrap="square" rtlCol="0">
            <a:spAutoFit/>
          </a:bodyPr>
          <a:lstStyle/>
          <a:p>
            <a:r>
              <a:rPr lang="en-US" altLang="zh-CN" dirty="0"/>
              <a:t>p3</a:t>
            </a:r>
            <a:endParaRPr lang="zh-CN" altLang="en-US" dirty="0"/>
          </a:p>
        </p:txBody>
      </p:sp>
      <p:sp>
        <p:nvSpPr>
          <p:cNvPr id="131" name="文本框 130">
            <a:extLst>
              <a:ext uri="{FF2B5EF4-FFF2-40B4-BE49-F238E27FC236}">
                <a16:creationId xmlns:a16="http://schemas.microsoft.com/office/drawing/2014/main" id="{F82BADB3-DDCD-4540-B58D-B4566A2C3BEC}"/>
              </a:ext>
            </a:extLst>
          </p:cNvPr>
          <p:cNvSpPr txBox="1"/>
          <p:nvPr/>
        </p:nvSpPr>
        <p:spPr>
          <a:xfrm>
            <a:off x="1732127" y="2539570"/>
            <a:ext cx="565078" cy="369332"/>
          </a:xfrm>
          <a:prstGeom prst="rect">
            <a:avLst/>
          </a:prstGeom>
          <a:noFill/>
        </p:spPr>
        <p:txBody>
          <a:bodyPr wrap="square" rtlCol="0">
            <a:spAutoFit/>
          </a:bodyPr>
          <a:lstStyle/>
          <a:p>
            <a:r>
              <a:rPr lang="en-US" altLang="zh-CN" dirty="0"/>
              <a:t>p4</a:t>
            </a:r>
            <a:endParaRPr lang="zh-CN" altLang="en-US" dirty="0"/>
          </a:p>
        </p:txBody>
      </p:sp>
      <p:sp>
        <p:nvSpPr>
          <p:cNvPr id="132" name="文本框 131">
            <a:extLst>
              <a:ext uri="{FF2B5EF4-FFF2-40B4-BE49-F238E27FC236}">
                <a16:creationId xmlns:a16="http://schemas.microsoft.com/office/drawing/2014/main" id="{B3486E02-30F6-4417-A342-04E65E357653}"/>
              </a:ext>
            </a:extLst>
          </p:cNvPr>
          <p:cNvSpPr txBox="1"/>
          <p:nvPr/>
        </p:nvSpPr>
        <p:spPr>
          <a:xfrm>
            <a:off x="2083295" y="2539068"/>
            <a:ext cx="565078" cy="369332"/>
          </a:xfrm>
          <a:prstGeom prst="rect">
            <a:avLst/>
          </a:prstGeom>
          <a:noFill/>
        </p:spPr>
        <p:txBody>
          <a:bodyPr wrap="square" rtlCol="0">
            <a:spAutoFit/>
          </a:bodyPr>
          <a:lstStyle/>
          <a:p>
            <a:r>
              <a:rPr lang="en-US" altLang="zh-CN" dirty="0"/>
              <a:t>p5</a:t>
            </a:r>
            <a:endParaRPr lang="zh-CN" altLang="en-US" dirty="0"/>
          </a:p>
        </p:txBody>
      </p:sp>
      <p:sp>
        <p:nvSpPr>
          <p:cNvPr id="133" name="文本框 132">
            <a:extLst>
              <a:ext uri="{FF2B5EF4-FFF2-40B4-BE49-F238E27FC236}">
                <a16:creationId xmlns:a16="http://schemas.microsoft.com/office/drawing/2014/main" id="{26C80BD8-644B-4233-BC91-21E462AF5228}"/>
              </a:ext>
            </a:extLst>
          </p:cNvPr>
          <p:cNvSpPr txBox="1"/>
          <p:nvPr/>
        </p:nvSpPr>
        <p:spPr>
          <a:xfrm>
            <a:off x="2603208" y="2015237"/>
            <a:ext cx="565078" cy="369332"/>
          </a:xfrm>
          <a:prstGeom prst="rect">
            <a:avLst/>
          </a:prstGeom>
          <a:noFill/>
        </p:spPr>
        <p:txBody>
          <a:bodyPr wrap="square" rtlCol="0">
            <a:spAutoFit/>
          </a:bodyPr>
          <a:lstStyle/>
          <a:p>
            <a:r>
              <a:rPr lang="en-US" altLang="zh-CN" dirty="0"/>
              <a:t>p6</a:t>
            </a:r>
            <a:endParaRPr lang="zh-CN" altLang="en-US" dirty="0"/>
          </a:p>
        </p:txBody>
      </p:sp>
      <p:sp>
        <p:nvSpPr>
          <p:cNvPr id="134" name="文本框 133">
            <a:extLst>
              <a:ext uri="{FF2B5EF4-FFF2-40B4-BE49-F238E27FC236}">
                <a16:creationId xmlns:a16="http://schemas.microsoft.com/office/drawing/2014/main" id="{F3B62324-B861-41F9-8E56-9C4D8CE77504}"/>
              </a:ext>
            </a:extLst>
          </p:cNvPr>
          <p:cNvSpPr txBox="1"/>
          <p:nvPr/>
        </p:nvSpPr>
        <p:spPr>
          <a:xfrm>
            <a:off x="3088205" y="1868804"/>
            <a:ext cx="565078" cy="369332"/>
          </a:xfrm>
          <a:prstGeom prst="rect">
            <a:avLst/>
          </a:prstGeom>
          <a:noFill/>
        </p:spPr>
        <p:txBody>
          <a:bodyPr wrap="square" rtlCol="0">
            <a:spAutoFit/>
          </a:bodyPr>
          <a:lstStyle/>
          <a:p>
            <a:r>
              <a:rPr lang="en-US" altLang="zh-CN" dirty="0"/>
              <a:t>p7</a:t>
            </a:r>
            <a:endParaRPr lang="zh-CN" altLang="en-US" dirty="0"/>
          </a:p>
        </p:txBody>
      </p:sp>
      <p:sp>
        <p:nvSpPr>
          <p:cNvPr id="135" name="文本框 134">
            <a:extLst>
              <a:ext uri="{FF2B5EF4-FFF2-40B4-BE49-F238E27FC236}">
                <a16:creationId xmlns:a16="http://schemas.microsoft.com/office/drawing/2014/main" id="{B764763D-BDB3-4856-8F19-62A76A13BBC2}"/>
              </a:ext>
            </a:extLst>
          </p:cNvPr>
          <p:cNvSpPr txBox="1"/>
          <p:nvPr/>
        </p:nvSpPr>
        <p:spPr>
          <a:xfrm>
            <a:off x="3542404" y="2259942"/>
            <a:ext cx="565078" cy="369332"/>
          </a:xfrm>
          <a:prstGeom prst="rect">
            <a:avLst/>
          </a:prstGeom>
          <a:noFill/>
        </p:spPr>
        <p:txBody>
          <a:bodyPr wrap="square" rtlCol="0">
            <a:spAutoFit/>
          </a:bodyPr>
          <a:lstStyle/>
          <a:p>
            <a:r>
              <a:rPr lang="en-US" altLang="zh-CN" dirty="0"/>
              <a:t>P8</a:t>
            </a:r>
          </a:p>
        </p:txBody>
      </p:sp>
      <p:sp>
        <p:nvSpPr>
          <p:cNvPr id="136" name="文本框 135">
            <a:extLst>
              <a:ext uri="{FF2B5EF4-FFF2-40B4-BE49-F238E27FC236}">
                <a16:creationId xmlns:a16="http://schemas.microsoft.com/office/drawing/2014/main" id="{B9C64EA9-D4F4-4BFC-B63F-227B2C38B64F}"/>
              </a:ext>
            </a:extLst>
          </p:cNvPr>
          <p:cNvSpPr txBox="1"/>
          <p:nvPr/>
        </p:nvSpPr>
        <p:spPr>
          <a:xfrm>
            <a:off x="177664" y="4896050"/>
            <a:ext cx="565078" cy="369332"/>
          </a:xfrm>
          <a:prstGeom prst="rect">
            <a:avLst/>
          </a:prstGeom>
          <a:noFill/>
        </p:spPr>
        <p:txBody>
          <a:bodyPr wrap="square" rtlCol="0">
            <a:spAutoFit/>
          </a:bodyPr>
          <a:lstStyle/>
          <a:p>
            <a:r>
              <a:rPr lang="en-US" altLang="zh-CN" dirty="0"/>
              <a:t>q1</a:t>
            </a:r>
            <a:endParaRPr lang="zh-CN" altLang="en-US" dirty="0"/>
          </a:p>
        </p:txBody>
      </p:sp>
      <p:sp>
        <p:nvSpPr>
          <p:cNvPr id="137" name="文本框 136">
            <a:extLst>
              <a:ext uri="{FF2B5EF4-FFF2-40B4-BE49-F238E27FC236}">
                <a16:creationId xmlns:a16="http://schemas.microsoft.com/office/drawing/2014/main" id="{FC522D79-3FF3-4836-ADD1-3D23A979A1D7}"/>
              </a:ext>
            </a:extLst>
          </p:cNvPr>
          <p:cNvSpPr txBox="1"/>
          <p:nvPr/>
        </p:nvSpPr>
        <p:spPr>
          <a:xfrm>
            <a:off x="684934" y="4179003"/>
            <a:ext cx="565078" cy="369332"/>
          </a:xfrm>
          <a:prstGeom prst="rect">
            <a:avLst/>
          </a:prstGeom>
          <a:noFill/>
        </p:spPr>
        <p:txBody>
          <a:bodyPr wrap="square" rtlCol="0">
            <a:spAutoFit/>
          </a:bodyPr>
          <a:lstStyle/>
          <a:p>
            <a:r>
              <a:rPr lang="en-US" altLang="zh-CN" dirty="0"/>
              <a:t>q2</a:t>
            </a:r>
            <a:endParaRPr lang="zh-CN" altLang="en-US" dirty="0"/>
          </a:p>
        </p:txBody>
      </p:sp>
      <p:sp>
        <p:nvSpPr>
          <p:cNvPr id="138" name="文本框 137">
            <a:extLst>
              <a:ext uri="{FF2B5EF4-FFF2-40B4-BE49-F238E27FC236}">
                <a16:creationId xmlns:a16="http://schemas.microsoft.com/office/drawing/2014/main" id="{DD49188B-742E-462E-A1FF-D5EEE4E293C6}"/>
              </a:ext>
            </a:extLst>
          </p:cNvPr>
          <p:cNvSpPr txBox="1"/>
          <p:nvPr/>
        </p:nvSpPr>
        <p:spPr>
          <a:xfrm>
            <a:off x="941125" y="4416698"/>
            <a:ext cx="565078" cy="369332"/>
          </a:xfrm>
          <a:prstGeom prst="rect">
            <a:avLst/>
          </a:prstGeom>
          <a:noFill/>
        </p:spPr>
        <p:txBody>
          <a:bodyPr wrap="square" rtlCol="0">
            <a:spAutoFit/>
          </a:bodyPr>
          <a:lstStyle/>
          <a:p>
            <a:r>
              <a:rPr lang="en-US" altLang="zh-CN" dirty="0"/>
              <a:t>q3</a:t>
            </a:r>
            <a:endParaRPr lang="zh-CN" altLang="en-US" dirty="0"/>
          </a:p>
        </p:txBody>
      </p:sp>
      <p:sp>
        <p:nvSpPr>
          <p:cNvPr id="139" name="文本框 138">
            <a:extLst>
              <a:ext uri="{FF2B5EF4-FFF2-40B4-BE49-F238E27FC236}">
                <a16:creationId xmlns:a16="http://schemas.microsoft.com/office/drawing/2014/main" id="{C4BB1FA2-E771-4469-A68C-100B8FBD7272}"/>
              </a:ext>
            </a:extLst>
          </p:cNvPr>
          <p:cNvSpPr txBox="1"/>
          <p:nvPr/>
        </p:nvSpPr>
        <p:spPr>
          <a:xfrm>
            <a:off x="1167049" y="5053696"/>
            <a:ext cx="565078" cy="369332"/>
          </a:xfrm>
          <a:prstGeom prst="rect">
            <a:avLst/>
          </a:prstGeom>
          <a:noFill/>
        </p:spPr>
        <p:txBody>
          <a:bodyPr wrap="square" rtlCol="0">
            <a:spAutoFit/>
          </a:bodyPr>
          <a:lstStyle/>
          <a:p>
            <a:r>
              <a:rPr lang="en-US" altLang="zh-CN" dirty="0"/>
              <a:t>q4</a:t>
            </a:r>
            <a:endParaRPr lang="zh-CN" altLang="en-US" dirty="0"/>
          </a:p>
        </p:txBody>
      </p:sp>
      <p:sp>
        <p:nvSpPr>
          <p:cNvPr id="140" name="文本框 139">
            <a:extLst>
              <a:ext uri="{FF2B5EF4-FFF2-40B4-BE49-F238E27FC236}">
                <a16:creationId xmlns:a16="http://schemas.microsoft.com/office/drawing/2014/main" id="{69DE2707-D625-450D-B037-B8A7884A0415}"/>
              </a:ext>
            </a:extLst>
          </p:cNvPr>
          <p:cNvSpPr txBox="1"/>
          <p:nvPr/>
        </p:nvSpPr>
        <p:spPr>
          <a:xfrm>
            <a:off x="1637552" y="5444161"/>
            <a:ext cx="565078" cy="369332"/>
          </a:xfrm>
          <a:prstGeom prst="rect">
            <a:avLst/>
          </a:prstGeom>
          <a:noFill/>
        </p:spPr>
        <p:txBody>
          <a:bodyPr wrap="square" rtlCol="0">
            <a:spAutoFit/>
          </a:bodyPr>
          <a:lstStyle/>
          <a:p>
            <a:r>
              <a:rPr lang="en-US" altLang="zh-CN" dirty="0"/>
              <a:t>q5</a:t>
            </a:r>
            <a:endParaRPr lang="zh-CN" altLang="en-US" dirty="0"/>
          </a:p>
        </p:txBody>
      </p:sp>
      <p:sp>
        <p:nvSpPr>
          <p:cNvPr id="141" name="文本框 140">
            <a:extLst>
              <a:ext uri="{FF2B5EF4-FFF2-40B4-BE49-F238E27FC236}">
                <a16:creationId xmlns:a16="http://schemas.microsoft.com/office/drawing/2014/main" id="{F688A662-8B2B-4CCD-979F-FA49FB872256}"/>
              </a:ext>
            </a:extLst>
          </p:cNvPr>
          <p:cNvSpPr txBox="1"/>
          <p:nvPr/>
        </p:nvSpPr>
        <p:spPr>
          <a:xfrm>
            <a:off x="2322070" y="4942660"/>
            <a:ext cx="565078" cy="369332"/>
          </a:xfrm>
          <a:prstGeom prst="rect">
            <a:avLst/>
          </a:prstGeom>
          <a:noFill/>
        </p:spPr>
        <p:txBody>
          <a:bodyPr wrap="square" rtlCol="0">
            <a:spAutoFit/>
          </a:bodyPr>
          <a:lstStyle/>
          <a:p>
            <a:r>
              <a:rPr lang="en-US" altLang="zh-CN" dirty="0"/>
              <a:t>q6</a:t>
            </a:r>
            <a:endParaRPr lang="zh-CN" altLang="en-US" dirty="0"/>
          </a:p>
        </p:txBody>
      </p:sp>
      <p:sp>
        <p:nvSpPr>
          <p:cNvPr id="142" name="文本框 141">
            <a:extLst>
              <a:ext uri="{FF2B5EF4-FFF2-40B4-BE49-F238E27FC236}">
                <a16:creationId xmlns:a16="http://schemas.microsoft.com/office/drawing/2014/main" id="{5A1748B6-562B-43A1-AE63-26F40E357D7A}"/>
              </a:ext>
            </a:extLst>
          </p:cNvPr>
          <p:cNvSpPr txBox="1"/>
          <p:nvPr/>
        </p:nvSpPr>
        <p:spPr>
          <a:xfrm>
            <a:off x="2588997" y="4490771"/>
            <a:ext cx="565078" cy="369332"/>
          </a:xfrm>
          <a:prstGeom prst="rect">
            <a:avLst/>
          </a:prstGeom>
          <a:noFill/>
        </p:spPr>
        <p:txBody>
          <a:bodyPr wrap="square" rtlCol="0">
            <a:spAutoFit/>
          </a:bodyPr>
          <a:lstStyle/>
          <a:p>
            <a:r>
              <a:rPr lang="en-US" altLang="zh-CN" dirty="0"/>
              <a:t>q7</a:t>
            </a:r>
            <a:endParaRPr lang="zh-CN" altLang="en-US" dirty="0"/>
          </a:p>
        </p:txBody>
      </p:sp>
      <p:sp>
        <p:nvSpPr>
          <p:cNvPr id="143" name="文本框 142">
            <a:extLst>
              <a:ext uri="{FF2B5EF4-FFF2-40B4-BE49-F238E27FC236}">
                <a16:creationId xmlns:a16="http://schemas.microsoft.com/office/drawing/2014/main" id="{71B8FF38-CE46-4358-8B79-7169C8DF049D}"/>
              </a:ext>
            </a:extLst>
          </p:cNvPr>
          <p:cNvSpPr txBox="1"/>
          <p:nvPr/>
        </p:nvSpPr>
        <p:spPr>
          <a:xfrm>
            <a:off x="2833364" y="5074829"/>
            <a:ext cx="565078" cy="369332"/>
          </a:xfrm>
          <a:prstGeom prst="rect">
            <a:avLst/>
          </a:prstGeom>
          <a:noFill/>
        </p:spPr>
        <p:txBody>
          <a:bodyPr wrap="square" rtlCol="0">
            <a:spAutoFit/>
          </a:bodyPr>
          <a:lstStyle/>
          <a:p>
            <a:r>
              <a:rPr lang="en-US" altLang="zh-CN" dirty="0"/>
              <a:t>q8</a:t>
            </a:r>
            <a:endParaRPr lang="zh-CN" altLang="en-US" dirty="0"/>
          </a:p>
        </p:txBody>
      </p:sp>
      <p:sp>
        <p:nvSpPr>
          <p:cNvPr id="144" name="文本框 143">
            <a:extLst>
              <a:ext uri="{FF2B5EF4-FFF2-40B4-BE49-F238E27FC236}">
                <a16:creationId xmlns:a16="http://schemas.microsoft.com/office/drawing/2014/main" id="{D77C5CBC-7BB3-4FEC-BE86-8D5C5D17D890}"/>
              </a:ext>
            </a:extLst>
          </p:cNvPr>
          <p:cNvSpPr txBox="1"/>
          <p:nvPr/>
        </p:nvSpPr>
        <p:spPr>
          <a:xfrm>
            <a:off x="3881878" y="4582806"/>
            <a:ext cx="565078" cy="369332"/>
          </a:xfrm>
          <a:prstGeom prst="rect">
            <a:avLst/>
          </a:prstGeom>
          <a:noFill/>
        </p:spPr>
        <p:txBody>
          <a:bodyPr wrap="square" rtlCol="0">
            <a:spAutoFit/>
          </a:bodyPr>
          <a:lstStyle/>
          <a:p>
            <a:r>
              <a:rPr lang="en-US" altLang="zh-CN" dirty="0"/>
              <a:t>q9</a:t>
            </a:r>
            <a:endParaRPr lang="zh-CN" altLang="en-US" dirty="0"/>
          </a:p>
        </p:txBody>
      </p:sp>
      <p:sp>
        <p:nvSpPr>
          <p:cNvPr id="145" name="矩形 144">
            <a:extLst>
              <a:ext uri="{FF2B5EF4-FFF2-40B4-BE49-F238E27FC236}">
                <a16:creationId xmlns:a16="http://schemas.microsoft.com/office/drawing/2014/main" id="{D006DB53-903A-404E-A4B5-F8D14D0543AC}"/>
              </a:ext>
            </a:extLst>
          </p:cNvPr>
          <p:cNvSpPr/>
          <p:nvPr/>
        </p:nvSpPr>
        <p:spPr>
          <a:xfrm>
            <a:off x="7186312" y="4547951"/>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B3F43C33-B5D6-4231-B149-A2051B323F39}"/>
              </a:ext>
            </a:extLst>
          </p:cNvPr>
          <p:cNvSpPr/>
          <p:nvPr/>
        </p:nvSpPr>
        <p:spPr>
          <a:xfrm>
            <a:off x="7186312" y="4216609"/>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CF257099-BD4C-4A39-8F35-A28387E25FD4}"/>
              </a:ext>
            </a:extLst>
          </p:cNvPr>
          <p:cNvSpPr/>
          <p:nvPr/>
        </p:nvSpPr>
        <p:spPr>
          <a:xfrm>
            <a:off x="7186312" y="3877557"/>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D87CC2FB-2D97-441D-960D-EE5FF3C1CEEE}"/>
              </a:ext>
            </a:extLst>
          </p:cNvPr>
          <p:cNvSpPr/>
          <p:nvPr/>
        </p:nvSpPr>
        <p:spPr>
          <a:xfrm>
            <a:off x="7186312" y="353850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31BF8060-18E0-4D79-8267-EF9D15D449FA}"/>
              </a:ext>
            </a:extLst>
          </p:cNvPr>
          <p:cNvSpPr/>
          <p:nvPr/>
        </p:nvSpPr>
        <p:spPr>
          <a:xfrm>
            <a:off x="7186312" y="3204307"/>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62B2913A-B563-4FF4-9354-063FDFD85C44}"/>
              </a:ext>
            </a:extLst>
          </p:cNvPr>
          <p:cNvSpPr/>
          <p:nvPr/>
        </p:nvSpPr>
        <p:spPr>
          <a:xfrm>
            <a:off x="7186312" y="2872965"/>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3633E897-F39F-4641-A9EE-DAC8365B1DA6}"/>
              </a:ext>
            </a:extLst>
          </p:cNvPr>
          <p:cNvSpPr/>
          <p:nvPr/>
        </p:nvSpPr>
        <p:spPr>
          <a:xfrm>
            <a:off x="7186312" y="2533913"/>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文本框 151">
            <a:extLst>
              <a:ext uri="{FF2B5EF4-FFF2-40B4-BE49-F238E27FC236}">
                <a16:creationId xmlns:a16="http://schemas.microsoft.com/office/drawing/2014/main" id="{7FB0BE9D-8461-4150-94DE-64E28759F614}"/>
              </a:ext>
            </a:extLst>
          </p:cNvPr>
          <p:cNvSpPr txBox="1"/>
          <p:nvPr/>
        </p:nvSpPr>
        <p:spPr>
          <a:xfrm>
            <a:off x="7134941" y="4967666"/>
            <a:ext cx="565078" cy="369332"/>
          </a:xfrm>
          <a:prstGeom prst="rect">
            <a:avLst/>
          </a:prstGeom>
          <a:noFill/>
        </p:spPr>
        <p:txBody>
          <a:bodyPr wrap="square" rtlCol="0">
            <a:spAutoFit/>
          </a:bodyPr>
          <a:lstStyle/>
          <a:p>
            <a:r>
              <a:rPr lang="en-US" altLang="zh-CN" dirty="0"/>
              <a:t>q7</a:t>
            </a:r>
            <a:endParaRPr lang="zh-CN" altLang="en-US" dirty="0"/>
          </a:p>
        </p:txBody>
      </p:sp>
      <p:sp>
        <p:nvSpPr>
          <p:cNvPr id="153" name="矩形 152">
            <a:extLst>
              <a:ext uri="{FF2B5EF4-FFF2-40B4-BE49-F238E27FC236}">
                <a16:creationId xmlns:a16="http://schemas.microsoft.com/office/drawing/2014/main" id="{098F5A33-B960-4026-B967-0FCC54F254C6}"/>
              </a:ext>
            </a:extLst>
          </p:cNvPr>
          <p:cNvSpPr/>
          <p:nvPr/>
        </p:nvSpPr>
        <p:spPr>
          <a:xfrm>
            <a:off x="7504810" y="4547951"/>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73D0C6E2-34CF-4A8E-BCFA-F02A7E507606}"/>
              </a:ext>
            </a:extLst>
          </p:cNvPr>
          <p:cNvSpPr/>
          <p:nvPr/>
        </p:nvSpPr>
        <p:spPr>
          <a:xfrm>
            <a:off x="7504810" y="4216609"/>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75D0CC83-56C8-4D2D-AB22-C761B2F8217A}"/>
              </a:ext>
            </a:extLst>
          </p:cNvPr>
          <p:cNvSpPr/>
          <p:nvPr/>
        </p:nvSpPr>
        <p:spPr>
          <a:xfrm>
            <a:off x="7504810" y="3877557"/>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5CC4C51-60AB-44D6-BE5C-8CD1941B6D9F}"/>
              </a:ext>
            </a:extLst>
          </p:cNvPr>
          <p:cNvSpPr/>
          <p:nvPr/>
        </p:nvSpPr>
        <p:spPr>
          <a:xfrm>
            <a:off x="7504810" y="353850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F86AD2EA-0358-480B-8C69-6BD10F06FAEC}"/>
              </a:ext>
            </a:extLst>
          </p:cNvPr>
          <p:cNvSpPr/>
          <p:nvPr/>
        </p:nvSpPr>
        <p:spPr>
          <a:xfrm>
            <a:off x="7504810" y="3204307"/>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9FCD6DAD-A896-443F-B70E-DD0F7AD9B84B}"/>
              </a:ext>
            </a:extLst>
          </p:cNvPr>
          <p:cNvSpPr/>
          <p:nvPr/>
        </p:nvSpPr>
        <p:spPr>
          <a:xfrm>
            <a:off x="7504810" y="2872965"/>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3F2A1773-504E-4E59-A4D4-DC280EA26B55}"/>
              </a:ext>
            </a:extLst>
          </p:cNvPr>
          <p:cNvSpPr/>
          <p:nvPr/>
        </p:nvSpPr>
        <p:spPr>
          <a:xfrm>
            <a:off x="7504810" y="253391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159">
            <a:extLst>
              <a:ext uri="{FF2B5EF4-FFF2-40B4-BE49-F238E27FC236}">
                <a16:creationId xmlns:a16="http://schemas.microsoft.com/office/drawing/2014/main" id="{6BB6158D-4EB8-49EA-AE88-93795128F982}"/>
              </a:ext>
            </a:extLst>
          </p:cNvPr>
          <p:cNvSpPr txBox="1"/>
          <p:nvPr/>
        </p:nvSpPr>
        <p:spPr>
          <a:xfrm>
            <a:off x="7453439" y="4967666"/>
            <a:ext cx="565078" cy="369332"/>
          </a:xfrm>
          <a:prstGeom prst="rect">
            <a:avLst/>
          </a:prstGeom>
          <a:noFill/>
        </p:spPr>
        <p:txBody>
          <a:bodyPr wrap="square" rtlCol="0">
            <a:spAutoFit/>
          </a:bodyPr>
          <a:lstStyle/>
          <a:p>
            <a:r>
              <a:rPr lang="en-US" altLang="zh-CN" dirty="0"/>
              <a:t>q8</a:t>
            </a:r>
            <a:endParaRPr lang="zh-CN" altLang="en-US" dirty="0"/>
          </a:p>
        </p:txBody>
      </p:sp>
      <p:sp>
        <p:nvSpPr>
          <p:cNvPr id="161" name="矩形 160">
            <a:extLst>
              <a:ext uri="{FF2B5EF4-FFF2-40B4-BE49-F238E27FC236}">
                <a16:creationId xmlns:a16="http://schemas.microsoft.com/office/drawing/2014/main" id="{4E4CABDF-35AC-4E18-8C5B-8836DCED177C}"/>
              </a:ext>
            </a:extLst>
          </p:cNvPr>
          <p:cNvSpPr/>
          <p:nvPr/>
        </p:nvSpPr>
        <p:spPr>
          <a:xfrm>
            <a:off x="5275318" y="2208950"/>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670D1B95-591F-49D1-B199-ACC128EBA495}"/>
              </a:ext>
            </a:extLst>
          </p:cNvPr>
          <p:cNvSpPr/>
          <p:nvPr/>
        </p:nvSpPr>
        <p:spPr>
          <a:xfrm>
            <a:off x="5593817" y="2208949"/>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72210E96-FDA4-4DE5-B945-9DE1187E38D0}"/>
              </a:ext>
            </a:extLst>
          </p:cNvPr>
          <p:cNvSpPr/>
          <p:nvPr/>
        </p:nvSpPr>
        <p:spPr>
          <a:xfrm>
            <a:off x="5912316" y="2208948"/>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BA366A85-8851-473F-A117-248AE20C33A2}"/>
              </a:ext>
            </a:extLst>
          </p:cNvPr>
          <p:cNvSpPr/>
          <p:nvPr/>
        </p:nvSpPr>
        <p:spPr>
          <a:xfrm>
            <a:off x="6230815" y="2208947"/>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E45CB3E7-2075-469F-A523-0D3F933C8B98}"/>
              </a:ext>
            </a:extLst>
          </p:cNvPr>
          <p:cNvSpPr/>
          <p:nvPr/>
        </p:nvSpPr>
        <p:spPr>
          <a:xfrm>
            <a:off x="6549314" y="2208948"/>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D71118B7-1912-4E1B-BD7A-A381090CA274}"/>
              </a:ext>
            </a:extLst>
          </p:cNvPr>
          <p:cNvSpPr/>
          <p:nvPr/>
        </p:nvSpPr>
        <p:spPr>
          <a:xfrm>
            <a:off x="6867813" y="2208947"/>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ECA0D74B-C103-40B0-ACA6-54EC41761189}"/>
              </a:ext>
            </a:extLst>
          </p:cNvPr>
          <p:cNvSpPr/>
          <p:nvPr/>
        </p:nvSpPr>
        <p:spPr>
          <a:xfrm>
            <a:off x="7186312" y="2203792"/>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DA8ED470-7719-441C-B41B-A801EB99CF00}"/>
              </a:ext>
            </a:extLst>
          </p:cNvPr>
          <p:cNvSpPr/>
          <p:nvPr/>
        </p:nvSpPr>
        <p:spPr>
          <a:xfrm>
            <a:off x="7504810" y="2203792"/>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FF1957D3-93A6-47A1-93B2-B7BBA2C8D86B}"/>
              </a:ext>
            </a:extLst>
          </p:cNvPr>
          <p:cNvSpPr/>
          <p:nvPr/>
        </p:nvSpPr>
        <p:spPr>
          <a:xfrm>
            <a:off x="7823307" y="4547951"/>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B10ACD1B-0ED9-48E7-B4B0-8B50E3149924}"/>
              </a:ext>
            </a:extLst>
          </p:cNvPr>
          <p:cNvSpPr/>
          <p:nvPr/>
        </p:nvSpPr>
        <p:spPr>
          <a:xfrm>
            <a:off x="7823307" y="4216609"/>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34908E64-DC9D-4808-A6DA-7047F029B7A6}"/>
              </a:ext>
            </a:extLst>
          </p:cNvPr>
          <p:cNvSpPr/>
          <p:nvPr/>
        </p:nvSpPr>
        <p:spPr>
          <a:xfrm>
            <a:off x="7823307" y="3877557"/>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272D5FF3-40FC-4C20-A834-5744A91E403E}"/>
              </a:ext>
            </a:extLst>
          </p:cNvPr>
          <p:cNvSpPr/>
          <p:nvPr/>
        </p:nvSpPr>
        <p:spPr>
          <a:xfrm>
            <a:off x="7823307" y="353850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CAFC04F9-F98D-41B3-B704-43F92D81D337}"/>
              </a:ext>
            </a:extLst>
          </p:cNvPr>
          <p:cNvSpPr/>
          <p:nvPr/>
        </p:nvSpPr>
        <p:spPr>
          <a:xfrm>
            <a:off x="7823307" y="3204307"/>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94E7DCB9-A7B9-4EFD-B3D8-229BF271C41B}"/>
              </a:ext>
            </a:extLst>
          </p:cNvPr>
          <p:cNvSpPr/>
          <p:nvPr/>
        </p:nvSpPr>
        <p:spPr>
          <a:xfrm>
            <a:off x="7823307" y="2872965"/>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B31FFB06-843D-488E-B829-5AD5ED8ED2B0}"/>
              </a:ext>
            </a:extLst>
          </p:cNvPr>
          <p:cNvSpPr/>
          <p:nvPr/>
        </p:nvSpPr>
        <p:spPr>
          <a:xfrm>
            <a:off x="7823307" y="2533913"/>
            <a:ext cx="318499" cy="3390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文本框 175">
            <a:extLst>
              <a:ext uri="{FF2B5EF4-FFF2-40B4-BE49-F238E27FC236}">
                <a16:creationId xmlns:a16="http://schemas.microsoft.com/office/drawing/2014/main" id="{8D38419E-77D8-44C5-A729-FCFF3E7C0262}"/>
              </a:ext>
            </a:extLst>
          </p:cNvPr>
          <p:cNvSpPr txBox="1"/>
          <p:nvPr/>
        </p:nvSpPr>
        <p:spPr>
          <a:xfrm>
            <a:off x="7771936" y="4967666"/>
            <a:ext cx="565078" cy="369332"/>
          </a:xfrm>
          <a:prstGeom prst="rect">
            <a:avLst/>
          </a:prstGeom>
          <a:noFill/>
        </p:spPr>
        <p:txBody>
          <a:bodyPr wrap="square" rtlCol="0">
            <a:spAutoFit/>
          </a:bodyPr>
          <a:lstStyle/>
          <a:p>
            <a:r>
              <a:rPr lang="en-US" altLang="zh-CN" dirty="0"/>
              <a:t>q9</a:t>
            </a:r>
            <a:endParaRPr lang="zh-CN" altLang="en-US" dirty="0"/>
          </a:p>
        </p:txBody>
      </p:sp>
      <p:sp>
        <p:nvSpPr>
          <p:cNvPr id="177" name="矩形 176">
            <a:extLst>
              <a:ext uri="{FF2B5EF4-FFF2-40B4-BE49-F238E27FC236}">
                <a16:creationId xmlns:a16="http://schemas.microsoft.com/office/drawing/2014/main" id="{9A994314-732B-4709-AA86-485DE45E649B}"/>
              </a:ext>
            </a:extLst>
          </p:cNvPr>
          <p:cNvSpPr/>
          <p:nvPr/>
        </p:nvSpPr>
        <p:spPr>
          <a:xfrm>
            <a:off x="7823307" y="2203792"/>
            <a:ext cx="318499" cy="3390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文本框 177">
            <a:extLst>
              <a:ext uri="{FF2B5EF4-FFF2-40B4-BE49-F238E27FC236}">
                <a16:creationId xmlns:a16="http://schemas.microsoft.com/office/drawing/2014/main" id="{330C29EB-631B-4954-BA9C-CD4B3AE2AF61}"/>
              </a:ext>
            </a:extLst>
          </p:cNvPr>
          <p:cNvSpPr txBox="1"/>
          <p:nvPr/>
        </p:nvSpPr>
        <p:spPr>
          <a:xfrm>
            <a:off x="4771885" y="2224830"/>
            <a:ext cx="565078" cy="369332"/>
          </a:xfrm>
          <a:prstGeom prst="rect">
            <a:avLst/>
          </a:prstGeom>
          <a:noFill/>
        </p:spPr>
        <p:txBody>
          <a:bodyPr wrap="square" rtlCol="0">
            <a:spAutoFit/>
          </a:bodyPr>
          <a:lstStyle/>
          <a:p>
            <a:r>
              <a:rPr lang="en-US" altLang="zh-CN" dirty="0"/>
              <a:t>p8</a:t>
            </a:r>
            <a:endParaRPr lang="zh-CN" altLang="en-US" dirty="0"/>
          </a:p>
        </p:txBody>
      </p:sp>
      <p:cxnSp>
        <p:nvCxnSpPr>
          <p:cNvPr id="179" name="直接箭头连接符 178">
            <a:extLst>
              <a:ext uri="{FF2B5EF4-FFF2-40B4-BE49-F238E27FC236}">
                <a16:creationId xmlns:a16="http://schemas.microsoft.com/office/drawing/2014/main" id="{EC100080-8893-4167-979A-B931127F30CC}"/>
              </a:ext>
            </a:extLst>
          </p:cNvPr>
          <p:cNvCxnSpPr>
            <a:cxnSpLocks/>
          </p:cNvCxnSpPr>
          <p:nvPr/>
        </p:nvCxnSpPr>
        <p:spPr>
          <a:xfrm flipV="1">
            <a:off x="4630465" y="2259558"/>
            <a:ext cx="0" cy="2738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BE51C027-8220-4F8D-A9D6-8536E5AE1167}"/>
              </a:ext>
            </a:extLst>
          </p:cNvPr>
          <p:cNvCxnSpPr>
            <a:cxnSpLocks/>
          </p:cNvCxnSpPr>
          <p:nvPr/>
        </p:nvCxnSpPr>
        <p:spPr>
          <a:xfrm>
            <a:off x="5249634" y="5443777"/>
            <a:ext cx="29178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文本框 180">
            <a:extLst>
              <a:ext uri="{FF2B5EF4-FFF2-40B4-BE49-F238E27FC236}">
                <a16:creationId xmlns:a16="http://schemas.microsoft.com/office/drawing/2014/main" id="{2E98AABB-B330-4B3A-8012-579F3254E6D0}"/>
              </a:ext>
            </a:extLst>
          </p:cNvPr>
          <p:cNvSpPr txBox="1"/>
          <p:nvPr/>
        </p:nvSpPr>
        <p:spPr>
          <a:xfrm>
            <a:off x="1756992" y="6124409"/>
            <a:ext cx="565078" cy="369332"/>
          </a:xfrm>
          <a:prstGeom prst="rect">
            <a:avLst/>
          </a:prstGeom>
          <a:noFill/>
        </p:spPr>
        <p:txBody>
          <a:bodyPr wrap="square" rtlCol="0">
            <a:spAutoFit/>
          </a:bodyPr>
          <a:lstStyle/>
          <a:p>
            <a:r>
              <a:rPr lang="en-US" altLang="zh-CN" dirty="0"/>
              <a:t>(a)</a:t>
            </a:r>
            <a:endParaRPr lang="zh-CN" altLang="en-US" dirty="0"/>
          </a:p>
        </p:txBody>
      </p:sp>
      <p:sp>
        <p:nvSpPr>
          <p:cNvPr id="182" name="文本框 181">
            <a:extLst>
              <a:ext uri="{FF2B5EF4-FFF2-40B4-BE49-F238E27FC236}">
                <a16:creationId xmlns:a16="http://schemas.microsoft.com/office/drawing/2014/main" id="{D69BD573-1054-4ED2-AEFA-D04A1D32E160}"/>
              </a:ext>
            </a:extLst>
          </p:cNvPr>
          <p:cNvSpPr txBox="1"/>
          <p:nvPr/>
        </p:nvSpPr>
        <p:spPr>
          <a:xfrm>
            <a:off x="6493934" y="6124025"/>
            <a:ext cx="565078" cy="369332"/>
          </a:xfrm>
          <a:prstGeom prst="rect">
            <a:avLst/>
          </a:prstGeom>
          <a:noFill/>
        </p:spPr>
        <p:txBody>
          <a:bodyPr wrap="square" rtlCol="0">
            <a:spAutoFit/>
          </a:bodyPr>
          <a:lstStyle/>
          <a:p>
            <a:r>
              <a:rPr lang="en-US" altLang="zh-CN" dirty="0"/>
              <a:t>(b)</a:t>
            </a:r>
            <a:endParaRPr lang="zh-CN" altLang="en-US" dirty="0"/>
          </a:p>
        </p:txBody>
      </p:sp>
      <p:sp>
        <p:nvSpPr>
          <p:cNvPr id="183" name="文本框 182">
            <a:extLst>
              <a:ext uri="{FF2B5EF4-FFF2-40B4-BE49-F238E27FC236}">
                <a16:creationId xmlns:a16="http://schemas.microsoft.com/office/drawing/2014/main" id="{6EC43DCB-B0DD-4BE3-9E50-A2B15F1CA29D}"/>
              </a:ext>
            </a:extLst>
          </p:cNvPr>
          <p:cNvSpPr txBox="1"/>
          <p:nvPr/>
        </p:nvSpPr>
        <p:spPr>
          <a:xfrm>
            <a:off x="4183279" y="3466731"/>
            <a:ext cx="565078" cy="369332"/>
          </a:xfrm>
          <a:prstGeom prst="rect">
            <a:avLst/>
          </a:prstGeom>
          <a:noFill/>
        </p:spPr>
        <p:txBody>
          <a:bodyPr wrap="square" rtlCol="0">
            <a:spAutoFit/>
          </a:bodyPr>
          <a:lstStyle/>
          <a:p>
            <a:r>
              <a:rPr lang="en-US" altLang="zh-CN" dirty="0"/>
              <a:t>P</a:t>
            </a:r>
            <a:endParaRPr lang="zh-CN" altLang="en-US" dirty="0"/>
          </a:p>
        </p:txBody>
      </p:sp>
      <p:sp>
        <p:nvSpPr>
          <p:cNvPr id="184" name="文本框 183">
            <a:extLst>
              <a:ext uri="{FF2B5EF4-FFF2-40B4-BE49-F238E27FC236}">
                <a16:creationId xmlns:a16="http://schemas.microsoft.com/office/drawing/2014/main" id="{229A01CC-A1F2-4A60-A765-104F3DFA5D17}"/>
              </a:ext>
            </a:extLst>
          </p:cNvPr>
          <p:cNvSpPr txBox="1"/>
          <p:nvPr/>
        </p:nvSpPr>
        <p:spPr>
          <a:xfrm>
            <a:off x="6585274" y="5537405"/>
            <a:ext cx="565078" cy="369332"/>
          </a:xfrm>
          <a:prstGeom prst="rect">
            <a:avLst/>
          </a:prstGeom>
          <a:noFill/>
        </p:spPr>
        <p:txBody>
          <a:bodyPr wrap="square" rtlCol="0">
            <a:spAutoFit/>
          </a:bodyPr>
          <a:lstStyle/>
          <a:p>
            <a:r>
              <a:rPr lang="en-US" altLang="zh-CN" dirty="0"/>
              <a:t>Q</a:t>
            </a:r>
            <a:endParaRPr lang="zh-CN" altLang="en-US" dirty="0"/>
          </a:p>
        </p:txBody>
      </p:sp>
      <p:sp>
        <p:nvSpPr>
          <p:cNvPr id="185" name="文本框 184">
            <a:extLst>
              <a:ext uri="{FF2B5EF4-FFF2-40B4-BE49-F238E27FC236}">
                <a16:creationId xmlns:a16="http://schemas.microsoft.com/office/drawing/2014/main" id="{2052DC6D-8B28-4915-8B7C-2CED99779B59}"/>
              </a:ext>
            </a:extLst>
          </p:cNvPr>
          <p:cNvSpPr txBox="1"/>
          <p:nvPr/>
        </p:nvSpPr>
        <p:spPr>
          <a:xfrm>
            <a:off x="65545" y="2421351"/>
            <a:ext cx="565078" cy="369332"/>
          </a:xfrm>
          <a:prstGeom prst="rect">
            <a:avLst/>
          </a:prstGeom>
          <a:noFill/>
        </p:spPr>
        <p:txBody>
          <a:bodyPr wrap="square" rtlCol="0">
            <a:spAutoFit/>
          </a:bodyPr>
          <a:lstStyle/>
          <a:p>
            <a:r>
              <a:rPr lang="en-US" altLang="zh-CN" dirty="0"/>
              <a:t>P</a:t>
            </a:r>
            <a:endParaRPr lang="zh-CN" altLang="en-US" dirty="0"/>
          </a:p>
        </p:txBody>
      </p:sp>
      <p:sp>
        <p:nvSpPr>
          <p:cNvPr id="186" name="文本框 185">
            <a:extLst>
              <a:ext uri="{FF2B5EF4-FFF2-40B4-BE49-F238E27FC236}">
                <a16:creationId xmlns:a16="http://schemas.microsoft.com/office/drawing/2014/main" id="{2868C21C-3AB4-4824-A2CF-B1BD451E696A}"/>
              </a:ext>
            </a:extLst>
          </p:cNvPr>
          <p:cNvSpPr txBox="1"/>
          <p:nvPr/>
        </p:nvSpPr>
        <p:spPr>
          <a:xfrm>
            <a:off x="19868" y="4656211"/>
            <a:ext cx="565078" cy="369332"/>
          </a:xfrm>
          <a:prstGeom prst="rect">
            <a:avLst/>
          </a:prstGeom>
          <a:noFill/>
        </p:spPr>
        <p:txBody>
          <a:bodyPr wrap="square" rtlCol="0">
            <a:spAutoFit/>
          </a:bodyPr>
          <a:lstStyle/>
          <a:p>
            <a:r>
              <a:rPr lang="en-US" altLang="zh-CN" dirty="0"/>
              <a:t>Q</a:t>
            </a:r>
            <a:endParaRPr lang="zh-CN" altLang="en-US" dirty="0"/>
          </a:p>
        </p:txBody>
      </p:sp>
    </p:spTree>
    <p:extLst>
      <p:ext uri="{BB962C8B-B14F-4D97-AF65-F5344CB8AC3E}">
        <p14:creationId xmlns:p14="http://schemas.microsoft.com/office/powerpoint/2010/main" val="2792059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7CAA2-674F-4A70-8D11-405C728240EF}"/>
              </a:ext>
            </a:extLst>
          </p:cNvPr>
          <p:cNvSpPr>
            <a:spLocks noGrp="1"/>
          </p:cNvSpPr>
          <p:nvPr>
            <p:ph type="title"/>
          </p:nvPr>
        </p:nvSpPr>
        <p:spPr/>
        <p:txBody>
          <a:bodyPr/>
          <a:lstStyle/>
          <a:p>
            <a:r>
              <a:rPr lang="zh-CN" altLang="en-US" dirty="0"/>
              <a:t>隐马尔可夫模型（</a:t>
            </a:r>
            <a:r>
              <a:rPr lang="en-US" altLang="zh-CN" dirty="0"/>
              <a:t>HMM</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261FB8-6415-4D09-B322-5E6064A10C44}"/>
                  </a:ext>
                </a:extLst>
              </p:cNvPr>
              <p:cNvSpPr>
                <a:spLocks noGrp="1"/>
              </p:cNvSpPr>
              <p:nvPr>
                <p:ph idx="1"/>
              </p:nvPr>
            </p:nvSpPr>
            <p:spPr>
              <a:xfrm>
                <a:off x="838200" y="1825625"/>
                <a:ext cx="4868258" cy="3884138"/>
              </a:xfrm>
            </p:spPr>
            <p:txBody>
              <a:bodyPr/>
              <a:lstStyle/>
              <a:p>
                <a:r>
                  <a:rPr lang="zh-CN" altLang="zh-CN" dirty="0">
                    <a:ea typeface="宋体" panose="02010600030101010101" pitchFamily="2" charset="-122"/>
                  </a:rPr>
                  <a:t>隐含Markov模型</a:t>
                </a:r>
              </a:p>
              <a:p>
                <a:pPr marL="742950" lvl="1" indent="-285750">
                  <a:buFont typeface="Wingdings" panose="05000000000000000000" pitchFamily="2" charset="2"/>
                  <a:buNone/>
                </a:pPr>
                <a:r>
                  <a:rPr lang="zh-CN" altLang="zh-CN" sz="2000" dirty="0">
                    <a:ea typeface="宋体" panose="02010600030101010101" pitchFamily="2" charset="-122"/>
                  </a:rPr>
                  <a:t>状态</a:t>
                </a:r>
                <a14:m>
                  <m:oMath xmlns:m="http://schemas.openxmlformats.org/officeDocument/2006/math">
                    <m:d>
                      <m:dPr>
                        <m:begChr m:val="{"/>
                        <m:endChr m:val="}"/>
                        <m:ctrlPr>
                          <a:rPr lang="en-US" altLang="zh-CN" sz="2000" i="1">
                            <a:latin typeface="Cambria Math" panose="02040503050406030204" pitchFamily="18" charset="0"/>
                            <a:ea typeface="宋体" panose="02010600030101010101" pitchFamily="2" charset="-122"/>
                          </a:rPr>
                        </m:ctrlPr>
                      </m:dPr>
                      <m:e>
                        <m:sSub>
                          <m:sSubPr>
                            <m:ctrlPr>
                              <a:rPr lang="en-US" altLang="zh-CN" sz="2000" i="1">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宋体" panose="02010600030101010101" pitchFamily="2" charset="-122"/>
                              </a:rPr>
                              <m:t>𝑠</m:t>
                            </m:r>
                          </m:e>
                          <m:sub>
                            <m:r>
                              <a:rPr lang="en-US" altLang="zh-CN" sz="2000" i="1">
                                <a:latin typeface="Cambria Math" panose="02040503050406030204" pitchFamily="18" charset="0"/>
                                <a:ea typeface="宋体" panose="02010600030101010101" pitchFamily="2" charset="-122"/>
                              </a:rPr>
                              <m:t>1</m:t>
                            </m:r>
                          </m:sub>
                        </m:sSub>
                        <m:r>
                          <a:rPr lang="en-US" altLang="zh-CN" sz="2000" i="1">
                            <a:latin typeface="Cambria Math" panose="02040503050406030204" pitchFamily="18" charset="0"/>
                            <a:ea typeface="宋体" panose="02010600030101010101" pitchFamily="2" charset="-122"/>
                          </a:rPr>
                          <m:t>,</m:t>
                        </m:r>
                        <m:sSub>
                          <m:sSubPr>
                            <m:ctrlPr>
                              <a:rPr lang="en-US" altLang="zh-CN" sz="2000" i="1">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宋体" panose="02010600030101010101" pitchFamily="2" charset="-122"/>
                              </a:rPr>
                              <m:t>𝑠</m:t>
                            </m:r>
                          </m:e>
                          <m:sub>
                            <m:r>
                              <a:rPr lang="en-US" altLang="zh-CN" sz="2000" i="1">
                                <a:latin typeface="Cambria Math" panose="02040503050406030204" pitchFamily="18" charset="0"/>
                                <a:ea typeface="宋体" panose="02010600030101010101" pitchFamily="2" charset="-122"/>
                              </a:rPr>
                              <m:t>2</m:t>
                            </m:r>
                          </m:sub>
                        </m:sSub>
                        <m:r>
                          <a:rPr lang="en-US" altLang="zh-CN" sz="2000" i="1">
                            <a:latin typeface="Cambria Math" panose="02040503050406030204" pitchFamily="18" charset="0"/>
                            <a:ea typeface="宋体" panose="02010600030101010101" pitchFamily="2" charset="-122"/>
                          </a:rPr>
                          <m:t>,</m:t>
                        </m:r>
                        <m:sSub>
                          <m:sSubPr>
                            <m:ctrlPr>
                              <a:rPr lang="en-US" altLang="zh-CN" sz="2000" i="1">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宋体" panose="02010600030101010101" pitchFamily="2" charset="-122"/>
                              </a:rPr>
                              <m:t>𝑠</m:t>
                            </m:r>
                          </m:e>
                          <m:sub>
                            <m:r>
                              <a:rPr lang="en-US" altLang="zh-CN" sz="2000" i="1">
                                <a:latin typeface="Cambria Math" panose="02040503050406030204" pitchFamily="18" charset="0"/>
                                <a:ea typeface="宋体" panose="02010600030101010101" pitchFamily="2" charset="-122"/>
                              </a:rPr>
                              <m:t>3</m:t>
                            </m:r>
                          </m:sub>
                        </m:sSub>
                        <m:r>
                          <a:rPr lang="en-US" altLang="zh-CN" sz="2000" i="1">
                            <a:latin typeface="Cambria Math" panose="02040503050406030204" pitchFamily="18" charset="0"/>
                            <a:ea typeface="宋体" panose="02010600030101010101" pitchFamily="2" charset="-122"/>
                          </a:rPr>
                          <m:t>,</m:t>
                        </m:r>
                        <m:sSub>
                          <m:sSubPr>
                            <m:ctrlPr>
                              <a:rPr lang="en-US" altLang="zh-CN" sz="2000" i="1">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宋体" panose="02010600030101010101" pitchFamily="2" charset="-122"/>
                              </a:rPr>
                              <m:t>𝑠</m:t>
                            </m:r>
                          </m:e>
                          <m:sub>
                            <m:r>
                              <a:rPr lang="en-US" altLang="zh-CN" sz="2000" i="1">
                                <a:latin typeface="Cambria Math" panose="02040503050406030204" pitchFamily="18" charset="0"/>
                                <a:ea typeface="宋体" panose="02010600030101010101" pitchFamily="2" charset="-122"/>
                              </a:rPr>
                              <m:t>4</m:t>
                            </m:r>
                          </m:sub>
                        </m:sSub>
                        <m:r>
                          <a:rPr lang="en-US" altLang="zh-CN" sz="2000" i="1">
                            <a:latin typeface="Cambria Math" panose="02040503050406030204" pitchFamily="18" charset="0"/>
                            <a:ea typeface="宋体" panose="02010600030101010101" pitchFamily="2" charset="-122"/>
                          </a:rPr>
                          <m:t>,</m:t>
                        </m:r>
                        <m:sSub>
                          <m:sSubPr>
                            <m:ctrlPr>
                              <a:rPr lang="en-US" altLang="zh-CN" sz="2000" i="1">
                                <a:latin typeface="Cambria Math" panose="02040503050406030204" pitchFamily="18" charset="0"/>
                                <a:ea typeface="宋体" panose="02010600030101010101" pitchFamily="2" charset="-122"/>
                              </a:rPr>
                            </m:ctrlPr>
                          </m:sSubPr>
                          <m:e>
                            <m:r>
                              <a:rPr lang="en-US" altLang="zh-CN" sz="2000" i="1">
                                <a:latin typeface="Cambria Math" panose="02040503050406030204" pitchFamily="18" charset="0"/>
                                <a:ea typeface="宋体" panose="02010600030101010101" pitchFamily="2" charset="-122"/>
                              </a:rPr>
                              <m:t>𝑠</m:t>
                            </m:r>
                          </m:e>
                          <m:sub>
                            <m:r>
                              <a:rPr lang="en-US" altLang="zh-CN" sz="2000" i="1">
                                <a:latin typeface="Cambria Math" panose="02040503050406030204" pitchFamily="18" charset="0"/>
                                <a:ea typeface="宋体" panose="02010600030101010101" pitchFamily="2" charset="-122"/>
                              </a:rPr>
                              <m:t>5</m:t>
                            </m:r>
                          </m:sub>
                        </m:sSub>
                      </m:e>
                    </m:d>
                  </m:oMath>
                </a14:m>
                <a:r>
                  <a:rPr lang="zh-CN" altLang="zh-CN" sz="2000" dirty="0">
                    <a:ea typeface="宋体" panose="02010600030101010101" pitchFamily="2" charset="-122"/>
                  </a:rPr>
                  <a:t>隐含，</a:t>
                </a:r>
                <a:endParaRPr lang="en-US" altLang="zh-CN" sz="2000" dirty="0">
                  <a:ea typeface="宋体" panose="02010600030101010101" pitchFamily="2" charset="-122"/>
                </a:endParaRPr>
              </a:p>
              <a:p>
                <a:pPr marL="742950" lvl="1" indent="-285750">
                  <a:buFont typeface="Wingdings" panose="05000000000000000000" pitchFamily="2" charset="2"/>
                  <a:buNone/>
                </a:pPr>
                <a:r>
                  <a:rPr lang="zh-CN" altLang="en-US" sz="2000" dirty="0">
                    <a:ea typeface="宋体" panose="02010600030101010101" pitchFamily="2" charset="-122"/>
                  </a:rPr>
                  <a:t>观察值</a:t>
                </a:r>
                <a14:m>
                  <m:oMath xmlns:m="http://schemas.openxmlformats.org/officeDocument/2006/math">
                    <m:r>
                      <a:rPr lang="en-US" altLang="zh-CN" sz="2000" i="1">
                        <a:latin typeface="Cambria Math" panose="02040503050406030204" pitchFamily="18" charset="0"/>
                      </a:rPr>
                      <m:t>𝑂</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𝑇</m:t>
                        </m:r>
                      </m:sub>
                    </m:sSub>
                  </m:oMath>
                </a14:m>
                <a:r>
                  <a:rPr lang="zh-CN" altLang="zh-CN" sz="2000" dirty="0">
                    <a:ea typeface="宋体" panose="02010600030101010101" pitchFamily="2" charset="-122"/>
                  </a:rPr>
                  <a:t>可见</a:t>
                </a:r>
                <a:r>
                  <a:rPr lang="zh-CN" altLang="en-US" sz="2000" dirty="0">
                    <a:ea typeface="宋体" panose="02010600030101010101" pitchFamily="2" charset="-122"/>
                  </a:rPr>
                  <a:t>。</a:t>
                </a:r>
                <a:endParaRPr lang="en-US" altLang="zh-CN" sz="2000" dirty="0">
                  <a:ea typeface="宋体" panose="02010600030101010101" pitchFamily="2" charset="-122"/>
                </a:endParaRPr>
              </a:p>
              <a:p>
                <a:endParaRPr lang="en-US" altLang="zh-CN" sz="2400" dirty="0"/>
              </a:p>
              <a:p>
                <a:r>
                  <a:rPr lang="en-US" altLang="zh-CN" dirty="0"/>
                  <a:t>HMM</a:t>
                </a:r>
                <a:r>
                  <a:rPr lang="zh-CN" altLang="zh-CN" dirty="0"/>
                  <a:t>的模型要素包括：</a:t>
                </a:r>
              </a:p>
              <a:p>
                <a:pPr marL="457200" lvl="1" indent="0">
                  <a:buNone/>
                </a:pPr>
                <a14:m>
                  <m:oMath xmlns:m="http://schemas.openxmlformats.org/officeDocument/2006/math">
                    <m:r>
                      <a:rPr lang="en-US" altLang="zh-CN" sz="1800" i="1">
                        <a:latin typeface="Cambria Math" panose="02040503050406030204" pitchFamily="18" charset="0"/>
                      </a:rPr>
                      <m:t>𝑁</m:t>
                    </m:r>
                  </m:oMath>
                </a14:m>
                <a:r>
                  <a:rPr lang="zh-CN" altLang="zh-CN" sz="1800" dirty="0"/>
                  <a:t>：模型中的状态数目 </a:t>
                </a:r>
              </a:p>
              <a:p>
                <a:pPr marL="457200" lvl="1" indent="0">
                  <a:buNone/>
                </a:pPr>
                <a14:m>
                  <m:oMath xmlns:m="http://schemas.openxmlformats.org/officeDocument/2006/math">
                    <m:r>
                      <a:rPr lang="en-US" altLang="zh-CN" sz="1800" i="1">
                        <a:latin typeface="Cambria Math" panose="02040503050406030204" pitchFamily="18" charset="0"/>
                      </a:rPr>
                      <m:t>𝑀</m:t>
                    </m:r>
                  </m:oMath>
                </a14:m>
                <a:r>
                  <a:rPr lang="zh-CN" altLang="zh-CN" sz="1800" dirty="0"/>
                  <a:t>：每个状态可能输出的观察符号的数目 </a:t>
                </a:r>
              </a:p>
              <a:p>
                <a:pPr marL="457200" lvl="1" indent="0">
                  <a:buNone/>
                </a:pPr>
                <a14:m>
                  <m:oMath xmlns:m="http://schemas.openxmlformats.org/officeDocument/2006/math">
                    <m:r>
                      <a:rPr lang="en-US" altLang="zh-CN" sz="1800" i="1">
                        <a:latin typeface="Cambria Math" panose="02040503050406030204" pitchFamily="18" charset="0"/>
                      </a:rPr>
                      <m:t>𝐴</m:t>
                    </m:r>
                    <m:r>
                      <a:rPr lang="en-US" altLang="zh-CN" sz="1800" i="1">
                        <a:latin typeface="Cambria Math" panose="02040503050406030204" pitchFamily="18" charset="0"/>
                      </a:rPr>
                      <m:t>=</m:t>
                    </m:r>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𝑎</m:t>
                            </m:r>
                          </m:e>
                          <m:sub>
                            <m:r>
                              <a:rPr lang="en-US" altLang="zh-CN" sz="1800" i="1">
                                <a:latin typeface="Cambria Math" panose="02040503050406030204" pitchFamily="18" charset="0"/>
                              </a:rPr>
                              <m:t>𝑖𝑗</m:t>
                            </m:r>
                          </m:sub>
                        </m:sSub>
                      </m:e>
                    </m:d>
                  </m:oMath>
                </a14:m>
                <a:r>
                  <a:rPr lang="zh-CN" altLang="zh-CN" sz="1800" dirty="0"/>
                  <a:t>：状态转移</a:t>
                </a:r>
                <a:r>
                  <a:rPr lang="zh-CN" altLang="en-US" sz="1800" dirty="0"/>
                  <a:t>矩阵</a:t>
                </a:r>
                <a:endParaRPr lang="en-US" altLang="zh-CN" sz="1800" i="1" dirty="0"/>
              </a:p>
              <a:p>
                <a:pPr marL="457200" lvl="1" indent="0">
                  <a:buNone/>
                </a:pPr>
                <a14:m>
                  <m:oMath xmlns:m="http://schemas.openxmlformats.org/officeDocument/2006/math">
                    <m:r>
                      <a:rPr lang="en-US" altLang="zh-CN" sz="1800" i="1">
                        <a:latin typeface="Cambria Math" panose="02040503050406030204" pitchFamily="18" charset="0"/>
                      </a:rPr>
                      <m:t>𝐵</m:t>
                    </m:r>
                    <m:r>
                      <a:rPr lang="en-US" altLang="zh-CN" sz="1800" i="1">
                        <a:latin typeface="Cambria Math" panose="02040503050406030204" pitchFamily="18" charset="0"/>
                      </a:rPr>
                      <m:t>=</m:t>
                    </m:r>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r>
                          <a:rPr lang="en-US" altLang="zh-CN" sz="1800" i="1">
                            <a:latin typeface="Cambria Math" panose="02040503050406030204" pitchFamily="18" charset="0"/>
                          </a:rPr>
                          <m:t>𝑘</m:t>
                        </m:r>
                        <m:r>
                          <a:rPr lang="en-US" altLang="zh-CN" sz="1800" i="1">
                            <a:latin typeface="Cambria Math" panose="02040503050406030204" pitchFamily="18" charset="0"/>
                          </a:rPr>
                          <m:t>)</m:t>
                        </m:r>
                      </m:e>
                    </m:d>
                  </m:oMath>
                </a14:m>
                <a:r>
                  <a:rPr lang="zh-CN" altLang="zh-CN" sz="1800" dirty="0"/>
                  <a:t>：</a:t>
                </a:r>
                <a:r>
                  <a:rPr lang="zh-CN" altLang="en-US" sz="1800" dirty="0"/>
                  <a:t>输出概率矩阵</a:t>
                </a:r>
                <a:endParaRPr lang="zh-CN" altLang="zh-CN" sz="1800" dirty="0"/>
              </a:p>
              <a:p>
                <a:pPr marL="457200" lvl="1" indent="0">
                  <a:buNone/>
                </a:pPr>
                <a14:m>
                  <m:oMath xmlns:m="http://schemas.openxmlformats.org/officeDocument/2006/math">
                    <m:r>
                      <a:rPr lang="en-US" altLang="zh-CN" sz="1800" i="1">
                        <a:latin typeface="Cambria Math" panose="02040503050406030204" pitchFamily="18" charset="0"/>
                      </a:rPr>
                      <m:t>𝜋</m:t>
                    </m:r>
                    <m:r>
                      <a:rPr lang="en-US" altLang="zh-CN" sz="1800" i="1">
                        <a:latin typeface="Cambria Math" panose="02040503050406030204" pitchFamily="18" charset="0"/>
                      </a:rPr>
                      <m:t>=</m:t>
                    </m:r>
                    <m:d>
                      <m:dPr>
                        <m:begChr m:val="{"/>
                        <m:endChr m:val="}"/>
                        <m:ctrlPr>
                          <a:rPr lang="zh-CN" altLang="zh-CN" sz="1800" i="1">
                            <a:latin typeface="Cambria Math" panose="02040503050406030204" pitchFamily="18" charset="0"/>
                          </a:rPr>
                        </m:ctrlPr>
                      </m:dPr>
                      <m:e>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𝜋</m:t>
                            </m:r>
                          </m:e>
                          <m:sub>
                            <m:r>
                              <a:rPr lang="en-US" altLang="zh-CN" sz="1800" i="1">
                                <a:latin typeface="Cambria Math" panose="02040503050406030204" pitchFamily="18" charset="0"/>
                              </a:rPr>
                              <m:t>𝑖</m:t>
                            </m:r>
                          </m:sub>
                        </m:sSub>
                      </m:e>
                    </m:d>
                  </m:oMath>
                </a14:m>
                <a:r>
                  <a:rPr lang="zh-CN" altLang="zh-CN" sz="1800" dirty="0"/>
                  <a:t>：初始状态概率分布</a:t>
                </a:r>
                <a:endParaRPr lang="zh-CN" altLang="en-US" sz="1800" dirty="0"/>
              </a:p>
            </p:txBody>
          </p:sp>
        </mc:Choice>
        <mc:Fallback xmlns="">
          <p:sp>
            <p:nvSpPr>
              <p:cNvPr id="3" name="内容占位符 2">
                <a:extLst>
                  <a:ext uri="{FF2B5EF4-FFF2-40B4-BE49-F238E27FC236}">
                    <a16:creationId xmlns:a16="http://schemas.microsoft.com/office/drawing/2014/main" id="{23261FB8-6415-4D09-B322-5E6064A10C44}"/>
                  </a:ext>
                </a:extLst>
              </p:cNvPr>
              <p:cNvSpPr>
                <a:spLocks noGrp="1" noRot="1" noChangeAspect="1" noMove="1" noResize="1" noEditPoints="1" noAdjustHandles="1" noChangeArrowheads="1" noChangeShapeType="1" noTextEdit="1"/>
              </p:cNvSpPr>
              <p:nvPr>
                <p:ph idx="1"/>
              </p:nvPr>
            </p:nvSpPr>
            <p:spPr>
              <a:xfrm>
                <a:off x="838200" y="1825625"/>
                <a:ext cx="4868258" cy="3884138"/>
              </a:xfrm>
              <a:blipFill>
                <a:blip r:embed="rId4"/>
                <a:stretch>
                  <a:fillRect l="-2256" t="-3292"/>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9ED1F968-34ED-4FD7-B51F-3DC2B75569E9}"/>
              </a:ext>
            </a:extLst>
          </p:cNvPr>
          <p:cNvCxnSpPr>
            <a:cxnSpLocks/>
            <a:endCxn id="26" idx="4"/>
          </p:cNvCxnSpPr>
          <p:nvPr/>
        </p:nvCxnSpPr>
        <p:spPr>
          <a:xfrm flipV="1">
            <a:off x="7161256" y="3648372"/>
            <a:ext cx="627486" cy="723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EF52D86-3A6B-463C-81EB-C927D358E111}"/>
              </a:ext>
            </a:extLst>
          </p:cNvPr>
          <p:cNvCxnSpPr>
            <a:cxnSpLocks/>
            <a:stCxn id="50" idx="0"/>
            <a:endCxn id="26" idx="4"/>
          </p:cNvCxnSpPr>
          <p:nvPr/>
        </p:nvCxnSpPr>
        <p:spPr>
          <a:xfrm flipV="1">
            <a:off x="7767370" y="3648372"/>
            <a:ext cx="21372" cy="716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033CB1D-55AA-4FF5-94AD-2C0D6DF7DDC2}"/>
              </a:ext>
            </a:extLst>
          </p:cNvPr>
          <p:cNvCxnSpPr>
            <a:cxnSpLocks/>
            <a:stCxn id="52" idx="0"/>
            <a:endCxn id="28" idx="4"/>
          </p:cNvCxnSpPr>
          <p:nvPr/>
        </p:nvCxnSpPr>
        <p:spPr>
          <a:xfrm flipV="1">
            <a:off x="8176958" y="3660394"/>
            <a:ext cx="477690" cy="704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B99A3B7-79E4-4D98-B937-4026FDDB53D4}"/>
              </a:ext>
            </a:extLst>
          </p:cNvPr>
          <p:cNvCxnSpPr>
            <a:cxnSpLocks/>
            <a:stCxn id="61" idx="0"/>
            <a:endCxn id="28" idx="4"/>
          </p:cNvCxnSpPr>
          <p:nvPr/>
        </p:nvCxnSpPr>
        <p:spPr>
          <a:xfrm flipH="1" flipV="1">
            <a:off x="8654648" y="3660394"/>
            <a:ext cx="335248" cy="704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84FB375-F8A0-4759-BEAD-38CEC9DCC94D}"/>
              </a:ext>
            </a:extLst>
          </p:cNvPr>
          <p:cNvCxnSpPr>
            <a:cxnSpLocks/>
            <a:stCxn id="30" idx="4"/>
            <a:endCxn id="62" idx="0"/>
          </p:cNvCxnSpPr>
          <p:nvPr/>
        </p:nvCxnSpPr>
        <p:spPr>
          <a:xfrm flipH="1">
            <a:off x="9176141" y="3673772"/>
            <a:ext cx="299797" cy="691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C36AD29-F64B-43D6-B9EF-6EC25208C9E3}"/>
              </a:ext>
            </a:extLst>
          </p:cNvPr>
          <p:cNvCxnSpPr>
            <a:cxnSpLocks/>
            <a:stCxn id="67" idx="0"/>
            <a:endCxn id="30" idx="4"/>
          </p:cNvCxnSpPr>
          <p:nvPr/>
        </p:nvCxnSpPr>
        <p:spPr>
          <a:xfrm flipH="1" flipV="1">
            <a:off x="9475938" y="3673772"/>
            <a:ext cx="690755" cy="69149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Oval 8">
                <a:extLst>
                  <a:ext uri="{FF2B5EF4-FFF2-40B4-BE49-F238E27FC236}">
                    <a16:creationId xmlns:a16="http://schemas.microsoft.com/office/drawing/2014/main" id="{B4D3B836-CA6D-4B13-B79A-DE2BA8BD6EC5}"/>
                  </a:ext>
                </a:extLst>
              </p:cNvPr>
              <p:cNvSpPr>
                <a:spLocks noChangeAspect="1" noChangeArrowheads="1"/>
              </p:cNvSpPr>
              <p:nvPr/>
            </p:nvSpPr>
            <p:spPr bwMode="auto">
              <a:xfrm>
                <a:off x="7554742" y="3180372"/>
                <a:ext cx="468000" cy="468000"/>
              </a:xfrm>
              <a:prstGeom prst="ellipse">
                <a:avLst/>
              </a:prstGeom>
              <a:solidFill>
                <a:schemeClr val="accent1"/>
              </a:solidFill>
              <a:ln w="9525">
                <a:solidFill>
                  <a:schemeClr val="tx1"/>
                </a:solidFill>
                <a:round/>
                <a:headEnd/>
                <a:tailEnd/>
              </a:ln>
            </p:spPr>
            <p:txBody>
              <a:bodyPr wrap="none" anchor="ct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幼圆" panose="02010509060101010101" pitchFamily="49" charset="-122"/>
                            </a:rPr>
                          </m:ctrlPr>
                        </m:sSubPr>
                        <m:e>
                          <m:r>
                            <a:rPr lang="en-US" altLang="zh-CN" b="0" i="1" smtClean="0">
                              <a:latin typeface="Cambria Math" panose="02040503050406030204" pitchFamily="18" charset="0"/>
                              <a:ea typeface="幼圆" panose="02010509060101010101" pitchFamily="49" charset="-122"/>
                            </a:rPr>
                            <m:t>𝑠</m:t>
                          </m:r>
                        </m:e>
                        <m:sub>
                          <m:r>
                            <a:rPr lang="en-US" altLang="zh-CN" b="0" i="1" smtClean="0">
                              <a:latin typeface="Cambria Math" panose="02040503050406030204" pitchFamily="18" charset="0"/>
                              <a:ea typeface="幼圆" panose="02010509060101010101" pitchFamily="49" charset="-122"/>
                            </a:rPr>
                            <m:t>2</m:t>
                          </m:r>
                        </m:sub>
                      </m:sSub>
                    </m:oMath>
                  </m:oMathPara>
                </a14:m>
                <a:endParaRPr lang="zh-CN" altLang="en-US" dirty="0">
                  <a:latin typeface="幼圆" panose="02010509060101010101" pitchFamily="49" charset="-122"/>
                  <a:ea typeface="幼圆" panose="02010509060101010101" pitchFamily="49" charset="-122"/>
                </a:endParaRPr>
              </a:p>
            </p:txBody>
          </p:sp>
        </mc:Choice>
        <mc:Fallback xmlns="">
          <p:sp>
            <p:nvSpPr>
              <p:cNvPr id="26" name="Oval 8">
                <a:extLst>
                  <a:ext uri="{FF2B5EF4-FFF2-40B4-BE49-F238E27FC236}">
                    <a16:creationId xmlns:a16="http://schemas.microsoft.com/office/drawing/2014/main" id="{B4D3B836-CA6D-4B13-B79A-DE2BA8BD6EC5}"/>
                  </a:ext>
                </a:extLst>
              </p:cNvPr>
              <p:cNvSpPr>
                <a:spLocks noRot="1" noChangeAspect="1" noMove="1" noResize="1" noEditPoints="1" noAdjustHandles="1" noChangeArrowheads="1" noChangeShapeType="1" noTextEdit="1"/>
              </p:cNvSpPr>
              <p:nvPr/>
            </p:nvSpPr>
            <p:spPr bwMode="auto">
              <a:xfrm>
                <a:off x="7554742" y="3180372"/>
                <a:ext cx="468000" cy="468000"/>
              </a:xfrm>
              <a:prstGeom prst="ellipse">
                <a:avLst/>
              </a:prstGeom>
              <a:blipFill>
                <a:blip r:embed="rId21"/>
                <a:stretch>
                  <a:fillRect/>
                </a:stretch>
              </a:blipFill>
              <a:ln w="9525">
                <a:solidFill>
                  <a:schemeClr val="tx1"/>
                </a:solidFill>
                <a:round/>
                <a:headEnd/>
                <a:tailEnd/>
              </a:ln>
            </p:spPr>
            <p:txBody>
              <a:bodyPr/>
              <a:lstStyle/>
              <a:p>
                <a:r>
                  <a:rPr lang="zh-CN" altLang="en-US">
                    <a:noFill/>
                  </a:rPr>
                  <a:t> </a:t>
                </a:r>
              </a:p>
            </p:txBody>
          </p:sp>
        </mc:Fallback>
      </mc:AlternateContent>
      <p:sp>
        <p:nvSpPr>
          <p:cNvPr id="27" name="Oval 9">
            <a:extLst>
              <a:ext uri="{FF2B5EF4-FFF2-40B4-BE49-F238E27FC236}">
                <a16:creationId xmlns:a16="http://schemas.microsoft.com/office/drawing/2014/main" id="{DB28A4A6-E2CF-40EE-9665-174577268771}"/>
              </a:ext>
            </a:extLst>
          </p:cNvPr>
          <p:cNvSpPr>
            <a:spLocks noChangeAspect="1" noChangeArrowheads="1"/>
          </p:cNvSpPr>
          <p:nvPr/>
        </p:nvSpPr>
        <p:spPr bwMode="auto">
          <a:xfrm>
            <a:off x="7619570" y="2684308"/>
            <a:ext cx="336796" cy="5071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mc:AlternateContent xmlns:mc="http://schemas.openxmlformats.org/markup-compatibility/2006" xmlns:a14="http://schemas.microsoft.com/office/drawing/2010/main">
        <mc:Choice Requires="a14">
          <p:sp>
            <p:nvSpPr>
              <p:cNvPr id="28" name="Oval 8">
                <a:extLst>
                  <a:ext uri="{FF2B5EF4-FFF2-40B4-BE49-F238E27FC236}">
                    <a16:creationId xmlns:a16="http://schemas.microsoft.com/office/drawing/2014/main" id="{F33F0680-1A45-4DD8-96A4-FD940D8B7A11}"/>
                  </a:ext>
                </a:extLst>
              </p:cNvPr>
              <p:cNvSpPr>
                <a:spLocks noChangeAspect="1" noChangeArrowheads="1"/>
              </p:cNvSpPr>
              <p:nvPr/>
            </p:nvSpPr>
            <p:spPr bwMode="auto">
              <a:xfrm>
                <a:off x="8420648" y="3192394"/>
                <a:ext cx="468000" cy="468000"/>
              </a:xfrm>
              <a:prstGeom prst="ellipse">
                <a:avLst/>
              </a:prstGeom>
              <a:solidFill>
                <a:schemeClr val="accent1"/>
              </a:solidFill>
              <a:ln w="9525">
                <a:solidFill>
                  <a:schemeClr val="tx1"/>
                </a:solidFill>
                <a:round/>
                <a:headEnd/>
                <a:tailEnd/>
              </a:ln>
            </p:spPr>
            <p:txBody>
              <a:bodyPr wrap="none" anchor="ct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幼圆" panose="02010509060101010101" pitchFamily="49" charset="-122"/>
                            </a:rPr>
                          </m:ctrlPr>
                        </m:sSubPr>
                        <m:e>
                          <m:r>
                            <a:rPr lang="en-US" altLang="zh-CN" b="0" i="1" smtClean="0">
                              <a:latin typeface="Cambria Math" panose="02040503050406030204" pitchFamily="18" charset="0"/>
                              <a:ea typeface="幼圆" panose="02010509060101010101" pitchFamily="49" charset="-122"/>
                            </a:rPr>
                            <m:t>𝑠</m:t>
                          </m:r>
                        </m:e>
                        <m:sub>
                          <m:r>
                            <a:rPr lang="en-US" altLang="zh-CN" b="0" i="1" smtClean="0">
                              <a:latin typeface="Cambria Math" panose="02040503050406030204" pitchFamily="18" charset="0"/>
                              <a:ea typeface="幼圆" panose="02010509060101010101" pitchFamily="49" charset="-122"/>
                            </a:rPr>
                            <m:t>3</m:t>
                          </m:r>
                        </m:sub>
                      </m:sSub>
                    </m:oMath>
                  </m:oMathPara>
                </a14:m>
                <a:endParaRPr lang="zh-CN" altLang="en-US" dirty="0">
                  <a:latin typeface="幼圆" panose="02010509060101010101" pitchFamily="49" charset="-122"/>
                  <a:ea typeface="幼圆" panose="02010509060101010101" pitchFamily="49" charset="-122"/>
                </a:endParaRPr>
              </a:p>
            </p:txBody>
          </p:sp>
        </mc:Choice>
        <mc:Fallback xmlns="">
          <p:sp>
            <p:nvSpPr>
              <p:cNvPr id="28" name="Oval 8">
                <a:extLst>
                  <a:ext uri="{FF2B5EF4-FFF2-40B4-BE49-F238E27FC236}">
                    <a16:creationId xmlns:a16="http://schemas.microsoft.com/office/drawing/2014/main" id="{F33F0680-1A45-4DD8-96A4-FD940D8B7A11}"/>
                  </a:ext>
                </a:extLst>
              </p:cNvPr>
              <p:cNvSpPr>
                <a:spLocks noRot="1" noChangeAspect="1" noMove="1" noResize="1" noEditPoints="1" noAdjustHandles="1" noChangeArrowheads="1" noChangeShapeType="1" noTextEdit="1"/>
              </p:cNvSpPr>
              <p:nvPr/>
            </p:nvSpPr>
            <p:spPr bwMode="auto">
              <a:xfrm>
                <a:off x="8420648" y="3192394"/>
                <a:ext cx="468000" cy="468000"/>
              </a:xfrm>
              <a:prstGeom prst="ellipse">
                <a:avLst/>
              </a:prstGeom>
              <a:blipFill>
                <a:blip r:embed="rId22"/>
                <a:stretch>
                  <a:fillRect/>
                </a:stretch>
              </a:blipFill>
              <a:ln w="9525">
                <a:solidFill>
                  <a:schemeClr val="tx1"/>
                </a:solidFill>
                <a:round/>
                <a:headEnd/>
                <a:tailEnd/>
              </a:ln>
            </p:spPr>
            <p:txBody>
              <a:bodyPr/>
              <a:lstStyle/>
              <a:p>
                <a:r>
                  <a:rPr lang="zh-CN" altLang="en-US">
                    <a:noFill/>
                  </a:rPr>
                  <a:t> </a:t>
                </a:r>
              </a:p>
            </p:txBody>
          </p:sp>
        </mc:Fallback>
      </mc:AlternateContent>
      <p:sp>
        <p:nvSpPr>
          <p:cNvPr id="29" name="Line 11">
            <a:extLst>
              <a:ext uri="{FF2B5EF4-FFF2-40B4-BE49-F238E27FC236}">
                <a16:creationId xmlns:a16="http://schemas.microsoft.com/office/drawing/2014/main" id="{9F4BFB51-60F1-4AB2-ACFF-0CA3E71F20EC}"/>
              </a:ext>
            </a:extLst>
          </p:cNvPr>
          <p:cNvSpPr>
            <a:spLocks noChangeShapeType="1"/>
          </p:cNvSpPr>
          <p:nvPr/>
        </p:nvSpPr>
        <p:spPr bwMode="auto">
          <a:xfrm flipV="1">
            <a:off x="7950246" y="2845464"/>
            <a:ext cx="0" cy="115655"/>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mc:AlternateContent xmlns:mc="http://schemas.openxmlformats.org/markup-compatibility/2006" xmlns:a14="http://schemas.microsoft.com/office/drawing/2010/main">
        <mc:Choice Requires="a14">
          <p:sp>
            <p:nvSpPr>
              <p:cNvPr id="30" name="Oval 8">
                <a:extLst>
                  <a:ext uri="{FF2B5EF4-FFF2-40B4-BE49-F238E27FC236}">
                    <a16:creationId xmlns:a16="http://schemas.microsoft.com/office/drawing/2014/main" id="{4CB6A552-1031-45EC-AB68-A82EE36223BF}"/>
                  </a:ext>
                </a:extLst>
              </p:cNvPr>
              <p:cNvSpPr>
                <a:spLocks noChangeAspect="1" noChangeArrowheads="1"/>
              </p:cNvSpPr>
              <p:nvPr/>
            </p:nvSpPr>
            <p:spPr bwMode="auto">
              <a:xfrm>
                <a:off x="9241938" y="3205772"/>
                <a:ext cx="468000" cy="468000"/>
              </a:xfrm>
              <a:prstGeom prst="ellipse">
                <a:avLst/>
              </a:prstGeom>
              <a:solidFill>
                <a:schemeClr val="accent1"/>
              </a:solidFill>
              <a:ln w="9525">
                <a:solidFill>
                  <a:schemeClr val="tx1"/>
                </a:solidFill>
                <a:round/>
                <a:headEnd/>
                <a:tailEnd/>
              </a:ln>
            </p:spPr>
            <p:txBody>
              <a:bodyPr wrap="none" anchor="ct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幼圆" panose="02010509060101010101" pitchFamily="49" charset="-122"/>
                            </a:rPr>
                          </m:ctrlPr>
                        </m:sSubPr>
                        <m:e>
                          <m:r>
                            <a:rPr lang="en-US" altLang="zh-CN" b="0" i="1" smtClean="0">
                              <a:latin typeface="Cambria Math" panose="02040503050406030204" pitchFamily="18" charset="0"/>
                              <a:ea typeface="幼圆" panose="02010509060101010101" pitchFamily="49" charset="-122"/>
                            </a:rPr>
                            <m:t>𝑠</m:t>
                          </m:r>
                        </m:e>
                        <m:sub>
                          <m:r>
                            <a:rPr lang="en-US" altLang="zh-CN" b="0" i="1" smtClean="0">
                              <a:latin typeface="Cambria Math" panose="02040503050406030204" pitchFamily="18" charset="0"/>
                              <a:ea typeface="幼圆" panose="02010509060101010101" pitchFamily="49" charset="-122"/>
                            </a:rPr>
                            <m:t>4</m:t>
                          </m:r>
                        </m:sub>
                      </m:sSub>
                    </m:oMath>
                  </m:oMathPara>
                </a14:m>
                <a:endParaRPr lang="zh-CN" altLang="en-US" dirty="0">
                  <a:latin typeface="幼圆" panose="02010509060101010101" pitchFamily="49" charset="-122"/>
                  <a:ea typeface="幼圆" panose="02010509060101010101" pitchFamily="49" charset="-122"/>
                </a:endParaRPr>
              </a:p>
            </p:txBody>
          </p:sp>
        </mc:Choice>
        <mc:Fallback xmlns="">
          <p:sp>
            <p:nvSpPr>
              <p:cNvPr id="30" name="Oval 8">
                <a:extLst>
                  <a:ext uri="{FF2B5EF4-FFF2-40B4-BE49-F238E27FC236}">
                    <a16:creationId xmlns:a16="http://schemas.microsoft.com/office/drawing/2014/main" id="{4CB6A552-1031-45EC-AB68-A82EE36223BF}"/>
                  </a:ext>
                </a:extLst>
              </p:cNvPr>
              <p:cNvSpPr>
                <a:spLocks noRot="1" noChangeAspect="1" noMove="1" noResize="1" noEditPoints="1" noAdjustHandles="1" noChangeArrowheads="1" noChangeShapeType="1" noTextEdit="1"/>
              </p:cNvSpPr>
              <p:nvPr/>
            </p:nvSpPr>
            <p:spPr bwMode="auto">
              <a:xfrm>
                <a:off x="9241938" y="3205772"/>
                <a:ext cx="468000" cy="468000"/>
              </a:xfrm>
              <a:prstGeom prst="ellipse">
                <a:avLst/>
              </a:prstGeom>
              <a:blipFill>
                <a:blip r:embed="rId23"/>
                <a:stretch>
                  <a:fillRect/>
                </a:stretch>
              </a:blipFill>
              <a:ln w="9525">
                <a:solidFill>
                  <a:schemeClr val="tx1"/>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Oval 8">
                <a:extLst>
                  <a:ext uri="{FF2B5EF4-FFF2-40B4-BE49-F238E27FC236}">
                    <a16:creationId xmlns:a16="http://schemas.microsoft.com/office/drawing/2014/main" id="{4B523A00-3EDE-4105-91EA-D04A82086EFF}"/>
                  </a:ext>
                </a:extLst>
              </p:cNvPr>
              <p:cNvSpPr>
                <a:spLocks noChangeAspect="1" noChangeArrowheads="1"/>
              </p:cNvSpPr>
              <p:nvPr/>
            </p:nvSpPr>
            <p:spPr bwMode="auto">
              <a:xfrm>
                <a:off x="10054688" y="3204858"/>
                <a:ext cx="468000" cy="468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幼圆" panose="02010509060101010101" pitchFamily="49" charset="-122"/>
                            </a:rPr>
                          </m:ctrlPr>
                        </m:sSubPr>
                        <m:e>
                          <m:r>
                            <a:rPr lang="en-US" altLang="zh-CN" b="0" i="1" smtClean="0">
                              <a:latin typeface="Cambria Math" panose="02040503050406030204" pitchFamily="18" charset="0"/>
                              <a:ea typeface="幼圆" panose="02010509060101010101" pitchFamily="49" charset="-122"/>
                            </a:rPr>
                            <m:t>𝑠</m:t>
                          </m:r>
                        </m:e>
                        <m:sub>
                          <m:r>
                            <a:rPr lang="en-US" altLang="zh-CN" b="0" i="1" smtClean="0">
                              <a:latin typeface="Cambria Math" panose="02040503050406030204" pitchFamily="18" charset="0"/>
                              <a:ea typeface="幼圆" panose="02010509060101010101" pitchFamily="49" charset="-122"/>
                            </a:rPr>
                            <m:t>5</m:t>
                          </m:r>
                        </m:sub>
                      </m:sSub>
                    </m:oMath>
                  </m:oMathPara>
                </a14:m>
                <a:endParaRPr lang="zh-CN" altLang="en-US" dirty="0">
                  <a:latin typeface="幼圆" panose="02010509060101010101" pitchFamily="49" charset="-122"/>
                  <a:ea typeface="幼圆" panose="02010509060101010101" pitchFamily="49" charset="-122"/>
                </a:endParaRPr>
              </a:p>
            </p:txBody>
          </p:sp>
        </mc:Choice>
        <mc:Fallback xmlns="">
          <p:sp>
            <p:nvSpPr>
              <p:cNvPr id="31" name="Oval 8">
                <a:extLst>
                  <a:ext uri="{FF2B5EF4-FFF2-40B4-BE49-F238E27FC236}">
                    <a16:creationId xmlns:a16="http://schemas.microsoft.com/office/drawing/2014/main" id="{4B523A00-3EDE-4105-91EA-D04A82086EFF}"/>
                  </a:ext>
                </a:extLst>
              </p:cNvPr>
              <p:cNvSpPr>
                <a:spLocks noRot="1" noChangeAspect="1" noMove="1" noResize="1" noEditPoints="1" noAdjustHandles="1" noChangeArrowheads="1" noChangeShapeType="1" noTextEdit="1"/>
              </p:cNvSpPr>
              <p:nvPr/>
            </p:nvSpPr>
            <p:spPr bwMode="auto">
              <a:xfrm>
                <a:off x="10054688" y="3204858"/>
                <a:ext cx="468000" cy="468000"/>
              </a:xfrm>
              <a:prstGeom prst="ellipse">
                <a:avLst/>
              </a:prstGeom>
              <a:blipFill>
                <a:blip r:embed="rId24"/>
                <a:stretch>
                  <a:fillRect/>
                </a:stretch>
              </a:blipFill>
              <a:ln>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Oval 8">
                <a:extLst>
                  <a:ext uri="{FF2B5EF4-FFF2-40B4-BE49-F238E27FC236}">
                    <a16:creationId xmlns:a16="http://schemas.microsoft.com/office/drawing/2014/main" id="{B3490370-5515-4103-B636-797F1C3068AA}"/>
                  </a:ext>
                </a:extLst>
              </p:cNvPr>
              <p:cNvSpPr>
                <a:spLocks noChangeAspect="1" noChangeArrowheads="1"/>
              </p:cNvSpPr>
              <p:nvPr/>
            </p:nvSpPr>
            <p:spPr bwMode="auto">
              <a:xfrm>
                <a:off x="6694731" y="3197349"/>
                <a:ext cx="468000" cy="468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幼圆" panose="02010509060101010101" pitchFamily="49" charset="-122"/>
                            </a:rPr>
                          </m:ctrlPr>
                        </m:sSubPr>
                        <m:e>
                          <m:r>
                            <a:rPr lang="en-US" altLang="zh-CN" b="0" i="1" smtClean="0">
                              <a:latin typeface="Cambria Math" panose="02040503050406030204" pitchFamily="18" charset="0"/>
                              <a:ea typeface="幼圆" panose="02010509060101010101" pitchFamily="49" charset="-122"/>
                            </a:rPr>
                            <m:t>𝑠</m:t>
                          </m:r>
                        </m:e>
                        <m:sub>
                          <m:r>
                            <a:rPr lang="en-US" altLang="zh-CN" b="0" i="1" smtClean="0">
                              <a:latin typeface="Cambria Math" panose="02040503050406030204" pitchFamily="18" charset="0"/>
                              <a:ea typeface="幼圆" panose="02010509060101010101" pitchFamily="49" charset="-122"/>
                            </a:rPr>
                            <m:t>1</m:t>
                          </m:r>
                        </m:sub>
                      </m:sSub>
                    </m:oMath>
                  </m:oMathPara>
                </a14:m>
                <a:endParaRPr lang="zh-CN" altLang="en-US" dirty="0">
                  <a:latin typeface="幼圆" panose="02010509060101010101" pitchFamily="49" charset="-122"/>
                  <a:ea typeface="幼圆" panose="02010509060101010101" pitchFamily="49" charset="-122"/>
                </a:endParaRPr>
              </a:p>
            </p:txBody>
          </p:sp>
        </mc:Choice>
        <mc:Fallback xmlns="">
          <p:sp>
            <p:nvSpPr>
              <p:cNvPr id="32" name="Oval 8">
                <a:extLst>
                  <a:ext uri="{FF2B5EF4-FFF2-40B4-BE49-F238E27FC236}">
                    <a16:creationId xmlns:a16="http://schemas.microsoft.com/office/drawing/2014/main" id="{B3490370-5515-4103-B636-797F1C3068AA}"/>
                  </a:ext>
                </a:extLst>
              </p:cNvPr>
              <p:cNvSpPr>
                <a:spLocks noRot="1" noChangeAspect="1" noMove="1" noResize="1" noEditPoints="1" noAdjustHandles="1" noChangeArrowheads="1" noChangeShapeType="1" noTextEdit="1"/>
              </p:cNvSpPr>
              <p:nvPr/>
            </p:nvSpPr>
            <p:spPr bwMode="auto">
              <a:xfrm>
                <a:off x="6694731" y="3197349"/>
                <a:ext cx="468000" cy="468000"/>
              </a:xfrm>
              <a:prstGeom prst="ellipse">
                <a:avLst/>
              </a:prstGeom>
              <a:blipFill>
                <a:blip r:embed="rId25"/>
                <a:stretch>
                  <a:fillRect/>
                </a:stretch>
              </a:blipFill>
              <a:ln>
                <a:headEnd/>
                <a:tailEnd/>
              </a:ln>
            </p:spPr>
            <p:txBody>
              <a:bodyPr/>
              <a:lstStyle/>
              <a:p>
                <a:r>
                  <a:rPr lang="zh-CN" altLang="en-US">
                    <a:noFill/>
                  </a:rPr>
                  <a:t> </a:t>
                </a:r>
              </a:p>
            </p:txBody>
          </p:sp>
        </mc:Fallback>
      </mc:AlternateContent>
      <p:sp>
        <p:nvSpPr>
          <p:cNvPr id="42" name="Oval 9">
            <a:extLst>
              <a:ext uri="{FF2B5EF4-FFF2-40B4-BE49-F238E27FC236}">
                <a16:creationId xmlns:a16="http://schemas.microsoft.com/office/drawing/2014/main" id="{F79D03E7-A9C5-43FA-9A9E-FCEE0817B9B9}"/>
              </a:ext>
            </a:extLst>
          </p:cNvPr>
          <p:cNvSpPr>
            <a:spLocks noChangeAspect="1" noChangeArrowheads="1"/>
          </p:cNvSpPr>
          <p:nvPr/>
        </p:nvSpPr>
        <p:spPr bwMode="auto">
          <a:xfrm>
            <a:off x="8491882" y="2677760"/>
            <a:ext cx="336796" cy="5071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43" name="Line 11">
            <a:extLst>
              <a:ext uri="{FF2B5EF4-FFF2-40B4-BE49-F238E27FC236}">
                <a16:creationId xmlns:a16="http://schemas.microsoft.com/office/drawing/2014/main" id="{FB21D2C3-7927-492B-86BC-1C118B5088B1}"/>
              </a:ext>
            </a:extLst>
          </p:cNvPr>
          <p:cNvSpPr>
            <a:spLocks noChangeShapeType="1"/>
          </p:cNvSpPr>
          <p:nvPr/>
        </p:nvSpPr>
        <p:spPr bwMode="auto">
          <a:xfrm flipV="1">
            <a:off x="8830384" y="2850338"/>
            <a:ext cx="0" cy="115655"/>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44" name="Oval 9">
            <a:extLst>
              <a:ext uri="{FF2B5EF4-FFF2-40B4-BE49-F238E27FC236}">
                <a16:creationId xmlns:a16="http://schemas.microsoft.com/office/drawing/2014/main" id="{FD2BFBA9-FB90-4EE9-ABFF-2D6B8E386EE8}"/>
              </a:ext>
            </a:extLst>
          </p:cNvPr>
          <p:cNvSpPr>
            <a:spLocks noChangeAspect="1" noChangeArrowheads="1"/>
          </p:cNvSpPr>
          <p:nvPr/>
        </p:nvSpPr>
        <p:spPr bwMode="auto">
          <a:xfrm>
            <a:off x="9307214" y="2691396"/>
            <a:ext cx="336796" cy="5071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45" name="Line 11">
            <a:extLst>
              <a:ext uri="{FF2B5EF4-FFF2-40B4-BE49-F238E27FC236}">
                <a16:creationId xmlns:a16="http://schemas.microsoft.com/office/drawing/2014/main" id="{FBF27944-38E9-4361-8379-0EAD62750D1E}"/>
              </a:ext>
            </a:extLst>
          </p:cNvPr>
          <p:cNvSpPr>
            <a:spLocks noChangeShapeType="1"/>
          </p:cNvSpPr>
          <p:nvPr/>
        </p:nvSpPr>
        <p:spPr bwMode="auto">
          <a:xfrm flipV="1">
            <a:off x="9644240" y="2866728"/>
            <a:ext cx="0" cy="115655"/>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47" name="矩形 46">
            <a:extLst>
              <a:ext uri="{FF2B5EF4-FFF2-40B4-BE49-F238E27FC236}">
                <a16:creationId xmlns:a16="http://schemas.microsoft.com/office/drawing/2014/main" id="{651F6137-1CE7-4939-B97D-729DE4EAE9F6}"/>
              </a:ext>
            </a:extLst>
          </p:cNvPr>
          <p:cNvSpPr/>
          <p:nvPr/>
        </p:nvSpPr>
        <p:spPr>
          <a:xfrm>
            <a:off x="7119660" y="4368443"/>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8" name="矩形 47">
            <a:extLst>
              <a:ext uri="{FF2B5EF4-FFF2-40B4-BE49-F238E27FC236}">
                <a16:creationId xmlns:a16="http://schemas.microsoft.com/office/drawing/2014/main" id="{58E8E1F5-B6E0-470C-8BF0-1858F70FDF56}"/>
              </a:ext>
            </a:extLst>
          </p:cNvPr>
          <p:cNvSpPr/>
          <p:nvPr/>
        </p:nvSpPr>
        <p:spPr>
          <a:xfrm>
            <a:off x="7320093" y="436650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9" name="矩形 48">
            <a:extLst>
              <a:ext uri="{FF2B5EF4-FFF2-40B4-BE49-F238E27FC236}">
                <a16:creationId xmlns:a16="http://schemas.microsoft.com/office/drawing/2014/main" id="{15BE81ED-5645-4F0B-9A57-F71F0775ABF2}"/>
              </a:ext>
            </a:extLst>
          </p:cNvPr>
          <p:cNvSpPr/>
          <p:nvPr/>
        </p:nvSpPr>
        <p:spPr>
          <a:xfrm>
            <a:off x="7512387"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50" name="矩形 49">
            <a:extLst>
              <a:ext uri="{FF2B5EF4-FFF2-40B4-BE49-F238E27FC236}">
                <a16:creationId xmlns:a16="http://schemas.microsoft.com/office/drawing/2014/main" id="{44810604-1D42-4219-B3A4-2294DD0E363F}"/>
              </a:ext>
            </a:extLst>
          </p:cNvPr>
          <p:cNvSpPr/>
          <p:nvPr/>
        </p:nvSpPr>
        <p:spPr>
          <a:xfrm>
            <a:off x="7713370"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51" name="矩形 50">
            <a:extLst>
              <a:ext uri="{FF2B5EF4-FFF2-40B4-BE49-F238E27FC236}">
                <a16:creationId xmlns:a16="http://schemas.microsoft.com/office/drawing/2014/main" id="{9E78CD56-386B-4BF7-A8E8-A4EED6877812}"/>
              </a:ext>
            </a:extLst>
          </p:cNvPr>
          <p:cNvSpPr/>
          <p:nvPr/>
        </p:nvSpPr>
        <p:spPr>
          <a:xfrm>
            <a:off x="7919223"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52" name="矩形 51">
            <a:extLst>
              <a:ext uri="{FF2B5EF4-FFF2-40B4-BE49-F238E27FC236}">
                <a16:creationId xmlns:a16="http://schemas.microsoft.com/office/drawing/2014/main" id="{FAC31D3F-425A-4C71-997A-BECD1BD03155}"/>
              </a:ext>
            </a:extLst>
          </p:cNvPr>
          <p:cNvSpPr/>
          <p:nvPr/>
        </p:nvSpPr>
        <p:spPr>
          <a:xfrm>
            <a:off x="8122958"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53" name="矩形 52">
            <a:extLst>
              <a:ext uri="{FF2B5EF4-FFF2-40B4-BE49-F238E27FC236}">
                <a16:creationId xmlns:a16="http://schemas.microsoft.com/office/drawing/2014/main" id="{475A6013-8AD9-4C64-B9C8-4DE166C6E42F}"/>
              </a:ext>
            </a:extLst>
          </p:cNvPr>
          <p:cNvSpPr/>
          <p:nvPr/>
        </p:nvSpPr>
        <p:spPr>
          <a:xfrm>
            <a:off x="8323278"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54" name="矩形 53">
            <a:extLst>
              <a:ext uri="{FF2B5EF4-FFF2-40B4-BE49-F238E27FC236}">
                <a16:creationId xmlns:a16="http://schemas.microsoft.com/office/drawing/2014/main" id="{EF5C5304-1A31-4019-A324-D088BADD6007}"/>
              </a:ext>
            </a:extLst>
          </p:cNvPr>
          <p:cNvSpPr/>
          <p:nvPr/>
        </p:nvSpPr>
        <p:spPr>
          <a:xfrm>
            <a:off x="8523598"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A5455D86-AD17-4D83-BA11-657285917DB8}"/>
                  </a:ext>
                </a:extLst>
              </p:cNvPr>
              <p:cNvSpPr txBox="1"/>
              <p:nvPr/>
            </p:nvSpPr>
            <p:spPr>
              <a:xfrm>
                <a:off x="7012328" y="4835758"/>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𝑜</m:t>
                          </m:r>
                        </m:e>
                        <m:sub>
                          <m:r>
                            <a:rPr lang="en-US" altLang="zh-CN" sz="1400" i="1">
                              <a:latin typeface="Cambria Math"/>
                            </a:rPr>
                            <m:t>1</m:t>
                          </m:r>
                        </m:sub>
                      </m:sSub>
                    </m:oMath>
                  </m:oMathPara>
                </a14:m>
                <a:endParaRPr lang="zh-CN" altLang="en-US" sz="1400" dirty="0"/>
              </a:p>
            </p:txBody>
          </p:sp>
        </mc:Choice>
        <mc:Fallback xmlns="">
          <p:sp>
            <p:nvSpPr>
              <p:cNvPr id="56" name="文本框 55">
                <a:extLst>
                  <a:ext uri="{FF2B5EF4-FFF2-40B4-BE49-F238E27FC236}">
                    <a16:creationId xmlns:a16="http://schemas.microsoft.com/office/drawing/2014/main" id="{A5455D86-AD17-4D83-BA11-657285917DB8}"/>
                  </a:ext>
                </a:extLst>
              </p:cNvPr>
              <p:cNvSpPr txBox="1">
                <a:spLocks noRot="1" noChangeAspect="1" noMove="1" noResize="1" noEditPoints="1" noAdjustHandles="1" noChangeArrowheads="1" noChangeShapeType="1" noTextEdit="1"/>
              </p:cNvSpPr>
              <p:nvPr/>
            </p:nvSpPr>
            <p:spPr>
              <a:xfrm>
                <a:off x="7012328" y="4835758"/>
                <a:ext cx="255377" cy="307777"/>
              </a:xfrm>
              <a:prstGeom prst="rect">
                <a:avLst/>
              </a:prstGeom>
              <a:blipFill>
                <a:blip r:embed="rId26"/>
                <a:stretch>
                  <a:fillRect r="-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049D372D-7087-4BF6-BAD2-65EAEC72AAAB}"/>
                  </a:ext>
                </a:extLst>
              </p:cNvPr>
              <p:cNvSpPr txBox="1"/>
              <p:nvPr/>
            </p:nvSpPr>
            <p:spPr>
              <a:xfrm>
                <a:off x="7210258" y="4843191"/>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2</m:t>
                          </m:r>
                        </m:sub>
                      </m:sSub>
                    </m:oMath>
                  </m:oMathPara>
                </a14:m>
                <a:endParaRPr lang="zh-CN" altLang="en-US" sz="1400" dirty="0"/>
              </a:p>
            </p:txBody>
          </p:sp>
        </mc:Choice>
        <mc:Fallback xmlns="">
          <p:sp>
            <p:nvSpPr>
              <p:cNvPr id="57" name="文本框 56">
                <a:extLst>
                  <a:ext uri="{FF2B5EF4-FFF2-40B4-BE49-F238E27FC236}">
                    <a16:creationId xmlns:a16="http://schemas.microsoft.com/office/drawing/2014/main" id="{049D372D-7087-4BF6-BAD2-65EAEC72AAAB}"/>
                  </a:ext>
                </a:extLst>
              </p:cNvPr>
              <p:cNvSpPr txBox="1">
                <a:spLocks noRot="1" noChangeAspect="1" noMove="1" noResize="1" noEditPoints="1" noAdjustHandles="1" noChangeArrowheads="1" noChangeShapeType="1" noTextEdit="1"/>
              </p:cNvSpPr>
              <p:nvPr/>
            </p:nvSpPr>
            <p:spPr>
              <a:xfrm>
                <a:off x="7210258" y="4843191"/>
                <a:ext cx="255377" cy="307777"/>
              </a:xfrm>
              <a:prstGeom prst="rect">
                <a:avLst/>
              </a:prstGeom>
              <a:blipFill>
                <a:blip r:embed="rId27"/>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1348E27F-61F2-401B-AAE7-948148FF356C}"/>
                  </a:ext>
                </a:extLst>
              </p:cNvPr>
              <p:cNvSpPr txBox="1"/>
              <p:nvPr/>
            </p:nvSpPr>
            <p:spPr>
              <a:xfrm>
                <a:off x="7405898" y="4843752"/>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3</m:t>
                          </m:r>
                        </m:sub>
                      </m:sSub>
                    </m:oMath>
                  </m:oMathPara>
                </a14:m>
                <a:endParaRPr lang="zh-CN" altLang="en-US" sz="1400" dirty="0"/>
              </a:p>
            </p:txBody>
          </p:sp>
        </mc:Choice>
        <mc:Fallback xmlns="">
          <p:sp>
            <p:nvSpPr>
              <p:cNvPr id="58" name="文本框 57">
                <a:extLst>
                  <a:ext uri="{FF2B5EF4-FFF2-40B4-BE49-F238E27FC236}">
                    <a16:creationId xmlns:a16="http://schemas.microsoft.com/office/drawing/2014/main" id="{1348E27F-61F2-401B-AAE7-948148FF356C}"/>
                  </a:ext>
                </a:extLst>
              </p:cNvPr>
              <p:cNvSpPr txBox="1">
                <a:spLocks noRot="1" noChangeAspect="1" noMove="1" noResize="1" noEditPoints="1" noAdjustHandles="1" noChangeArrowheads="1" noChangeShapeType="1" noTextEdit="1"/>
              </p:cNvSpPr>
              <p:nvPr/>
            </p:nvSpPr>
            <p:spPr>
              <a:xfrm>
                <a:off x="7405898" y="4843752"/>
                <a:ext cx="255377" cy="307777"/>
              </a:xfrm>
              <a:prstGeom prst="rect">
                <a:avLst/>
              </a:prstGeom>
              <a:blipFill>
                <a:blip r:embed="rId28"/>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FEA60065-9165-428D-BA24-4BBA97C84702}"/>
                  </a:ext>
                </a:extLst>
              </p:cNvPr>
              <p:cNvSpPr txBox="1"/>
              <p:nvPr/>
            </p:nvSpPr>
            <p:spPr>
              <a:xfrm>
                <a:off x="7600911" y="4843191"/>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4</m:t>
                          </m:r>
                        </m:sub>
                      </m:sSub>
                    </m:oMath>
                  </m:oMathPara>
                </a14:m>
                <a:endParaRPr lang="zh-CN" altLang="en-US" sz="1400" dirty="0"/>
              </a:p>
            </p:txBody>
          </p:sp>
        </mc:Choice>
        <mc:Fallback xmlns="">
          <p:sp>
            <p:nvSpPr>
              <p:cNvPr id="59" name="文本框 58">
                <a:extLst>
                  <a:ext uri="{FF2B5EF4-FFF2-40B4-BE49-F238E27FC236}">
                    <a16:creationId xmlns:a16="http://schemas.microsoft.com/office/drawing/2014/main" id="{FEA60065-9165-428D-BA24-4BBA97C84702}"/>
                  </a:ext>
                </a:extLst>
              </p:cNvPr>
              <p:cNvSpPr txBox="1">
                <a:spLocks noRot="1" noChangeAspect="1" noMove="1" noResize="1" noEditPoints="1" noAdjustHandles="1" noChangeArrowheads="1" noChangeShapeType="1" noTextEdit="1"/>
              </p:cNvSpPr>
              <p:nvPr/>
            </p:nvSpPr>
            <p:spPr>
              <a:xfrm>
                <a:off x="7600911" y="4843191"/>
                <a:ext cx="255377" cy="307777"/>
              </a:xfrm>
              <a:prstGeom prst="rect">
                <a:avLst/>
              </a:prstGeom>
              <a:blipFill>
                <a:blip r:embed="rId29"/>
                <a:stretch>
                  <a:fillRect r="-14286"/>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B02F3455-032D-4242-846B-DC1FC91FADB5}"/>
              </a:ext>
            </a:extLst>
          </p:cNvPr>
          <p:cNvSpPr/>
          <p:nvPr/>
        </p:nvSpPr>
        <p:spPr>
          <a:xfrm>
            <a:off x="8724796"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61" name="矩形 60">
            <a:extLst>
              <a:ext uri="{FF2B5EF4-FFF2-40B4-BE49-F238E27FC236}">
                <a16:creationId xmlns:a16="http://schemas.microsoft.com/office/drawing/2014/main" id="{072C1A34-53C6-435D-9BCD-E04250294B27}"/>
              </a:ext>
            </a:extLst>
          </p:cNvPr>
          <p:cNvSpPr/>
          <p:nvPr/>
        </p:nvSpPr>
        <p:spPr>
          <a:xfrm>
            <a:off x="8935896"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62" name="矩形 61">
            <a:extLst>
              <a:ext uri="{FF2B5EF4-FFF2-40B4-BE49-F238E27FC236}">
                <a16:creationId xmlns:a16="http://schemas.microsoft.com/office/drawing/2014/main" id="{A7E54975-A88A-40FF-A036-9FD45B67633B}"/>
              </a:ext>
            </a:extLst>
          </p:cNvPr>
          <p:cNvSpPr/>
          <p:nvPr/>
        </p:nvSpPr>
        <p:spPr>
          <a:xfrm>
            <a:off x="9122141"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63" name="矩形 62">
            <a:extLst>
              <a:ext uri="{FF2B5EF4-FFF2-40B4-BE49-F238E27FC236}">
                <a16:creationId xmlns:a16="http://schemas.microsoft.com/office/drawing/2014/main" id="{7442A4FE-C157-44D7-A3ED-E3FB6BBA554A}"/>
              </a:ext>
            </a:extLst>
          </p:cNvPr>
          <p:cNvSpPr/>
          <p:nvPr/>
        </p:nvSpPr>
        <p:spPr>
          <a:xfrm>
            <a:off x="9315066"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64" name="矩形 63">
            <a:extLst>
              <a:ext uri="{FF2B5EF4-FFF2-40B4-BE49-F238E27FC236}">
                <a16:creationId xmlns:a16="http://schemas.microsoft.com/office/drawing/2014/main" id="{43D61E77-4296-4925-8CB8-1848508EB22E}"/>
              </a:ext>
            </a:extLst>
          </p:cNvPr>
          <p:cNvSpPr/>
          <p:nvPr/>
        </p:nvSpPr>
        <p:spPr>
          <a:xfrm>
            <a:off x="9507991"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65" name="矩形 64">
            <a:extLst>
              <a:ext uri="{FF2B5EF4-FFF2-40B4-BE49-F238E27FC236}">
                <a16:creationId xmlns:a16="http://schemas.microsoft.com/office/drawing/2014/main" id="{E5767758-AE8A-4A5E-83E2-65A86B0F106F}"/>
              </a:ext>
            </a:extLst>
          </p:cNvPr>
          <p:cNvSpPr/>
          <p:nvPr/>
        </p:nvSpPr>
        <p:spPr>
          <a:xfrm>
            <a:off x="9706005"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66" name="矩形 65">
            <a:extLst>
              <a:ext uri="{FF2B5EF4-FFF2-40B4-BE49-F238E27FC236}">
                <a16:creationId xmlns:a16="http://schemas.microsoft.com/office/drawing/2014/main" id="{1F271670-0C80-4E6D-A15D-6CBA869D0E1D}"/>
              </a:ext>
            </a:extLst>
          </p:cNvPr>
          <p:cNvSpPr/>
          <p:nvPr/>
        </p:nvSpPr>
        <p:spPr>
          <a:xfrm>
            <a:off x="9915889"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67" name="矩形 66">
            <a:extLst>
              <a:ext uri="{FF2B5EF4-FFF2-40B4-BE49-F238E27FC236}">
                <a16:creationId xmlns:a16="http://schemas.microsoft.com/office/drawing/2014/main" id="{B5A415EE-E6F2-466D-96FE-B09813A83FE4}"/>
              </a:ext>
            </a:extLst>
          </p:cNvPr>
          <p:cNvSpPr/>
          <p:nvPr/>
        </p:nvSpPr>
        <p:spPr>
          <a:xfrm>
            <a:off x="10112693" y="436526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ACF5055-9B99-4491-A122-D97CCEE1C5A9}"/>
                  </a:ext>
                </a:extLst>
              </p:cNvPr>
              <p:cNvSpPr txBox="1"/>
              <p:nvPr/>
            </p:nvSpPr>
            <p:spPr>
              <a:xfrm>
                <a:off x="10028376" y="4833266"/>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𝑇</m:t>
                          </m:r>
                        </m:sub>
                      </m:sSub>
                    </m:oMath>
                  </m:oMathPara>
                </a14:m>
                <a:endParaRPr lang="zh-CN" altLang="en-US" sz="1400" dirty="0"/>
              </a:p>
            </p:txBody>
          </p:sp>
        </mc:Choice>
        <mc:Fallback xmlns="">
          <p:sp>
            <p:nvSpPr>
              <p:cNvPr id="68" name="文本框 67">
                <a:extLst>
                  <a:ext uri="{FF2B5EF4-FFF2-40B4-BE49-F238E27FC236}">
                    <a16:creationId xmlns:a16="http://schemas.microsoft.com/office/drawing/2014/main" id="{DACF5055-9B99-4491-A122-D97CCEE1C5A9}"/>
                  </a:ext>
                </a:extLst>
              </p:cNvPr>
              <p:cNvSpPr txBox="1">
                <a:spLocks noRot="1" noChangeAspect="1" noMove="1" noResize="1" noEditPoints="1" noAdjustHandles="1" noChangeArrowheads="1" noChangeShapeType="1" noTextEdit="1"/>
              </p:cNvSpPr>
              <p:nvPr/>
            </p:nvSpPr>
            <p:spPr>
              <a:xfrm>
                <a:off x="10028376" y="4833266"/>
                <a:ext cx="255377" cy="307777"/>
              </a:xfrm>
              <a:prstGeom prst="rect">
                <a:avLst/>
              </a:prstGeom>
              <a:blipFill>
                <a:blip r:embed="rId30"/>
                <a:stretch>
                  <a:fillRect r="-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D336D8E6-1F8A-4B7A-9F5D-931FF3C7EE1A}"/>
                  </a:ext>
                </a:extLst>
              </p:cNvPr>
              <p:cNvSpPr txBox="1"/>
              <p:nvPr/>
            </p:nvSpPr>
            <p:spPr>
              <a:xfrm>
                <a:off x="7831183" y="4853116"/>
                <a:ext cx="694458"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xmlns="">
          <p:sp>
            <p:nvSpPr>
              <p:cNvPr id="69" name="文本框 68">
                <a:extLst>
                  <a:ext uri="{FF2B5EF4-FFF2-40B4-BE49-F238E27FC236}">
                    <a16:creationId xmlns:a16="http://schemas.microsoft.com/office/drawing/2014/main" id="{D336D8E6-1F8A-4B7A-9F5D-931FF3C7EE1A}"/>
                  </a:ext>
                </a:extLst>
              </p:cNvPr>
              <p:cNvSpPr txBox="1">
                <a:spLocks noRot="1" noChangeAspect="1" noMove="1" noResize="1" noEditPoints="1" noAdjustHandles="1" noChangeArrowheads="1" noChangeShapeType="1" noTextEdit="1"/>
              </p:cNvSpPr>
              <p:nvPr/>
            </p:nvSpPr>
            <p:spPr>
              <a:xfrm>
                <a:off x="7831183" y="4853116"/>
                <a:ext cx="694458" cy="307777"/>
              </a:xfrm>
              <a:prstGeom prst="rect">
                <a:avLst/>
              </a:prstGeom>
              <a:blipFill>
                <a:blip r:embed="rId31"/>
                <a:stretch>
                  <a:fillRect/>
                </a:stretch>
              </a:blipFill>
            </p:spPr>
            <p:txBody>
              <a:bodyPr/>
              <a:lstStyle/>
              <a:p>
                <a:r>
                  <a:rPr lang="zh-CN" altLang="en-US">
                    <a:noFill/>
                  </a:rPr>
                  <a:t> </a:t>
                </a:r>
              </a:p>
            </p:txBody>
          </p:sp>
        </mc:Fallback>
      </mc:AlternateContent>
      <p:cxnSp>
        <p:nvCxnSpPr>
          <p:cNvPr id="76" name="直接箭头连接符 75">
            <a:extLst>
              <a:ext uri="{FF2B5EF4-FFF2-40B4-BE49-F238E27FC236}">
                <a16:creationId xmlns:a16="http://schemas.microsoft.com/office/drawing/2014/main" id="{4160C5DE-C306-406F-91E1-127EBC2A4F97}"/>
              </a:ext>
            </a:extLst>
          </p:cNvPr>
          <p:cNvCxnSpPr/>
          <p:nvPr/>
        </p:nvCxnSpPr>
        <p:spPr>
          <a:xfrm>
            <a:off x="7821370" y="5252188"/>
            <a:ext cx="1784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06D1AFAD-43D6-4A7B-8E2A-E2F0017CDAD6}"/>
              </a:ext>
            </a:extLst>
          </p:cNvPr>
          <p:cNvSpPr txBox="1"/>
          <p:nvPr/>
        </p:nvSpPr>
        <p:spPr>
          <a:xfrm>
            <a:off x="8640194" y="4994477"/>
            <a:ext cx="242374"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t</a:t>
            </a:r>
            <a:endParaRPr lang="zh-CN" altLang="en-US" sz="1400" i="1" dirty="0">
              <a:latin typeface="Times New Roman" panose="02020603050405020304" pitchFamily="18" charset="0"/>
              <a:cs typeface="Times New Roman" panose="02020603050405020304" pitchFamily="18" charset="0"/>
            </a:endParaRPr>
          </a:p>
        </p:txBody>
      </p:sp>
      <p:cxnSp>
        <p:nvCxnSpPr>
          <p:cNvPr id="12" name="直接箭头连接符 11">
            <a:extLst>
              <a:ext uri="{FF2B5EF4-FFF2-40B4-BE49-F238E27FC236}">
                <a16:creationId xmlns:a16="http://schemas.microsoft.com/office/drawing/2014/main" id="{09669540-B335-4794-902C-D307C359977C}"/>
              </a:ext>
            </a:extLst>
          </p:cNvPr>
          <p:cNvCxnSpPr>
            <a:cxnSpLocks/>
          </p:cNvCxnSpPr>
          <p:nvPr/>
        </p:nvCxnSpPr>
        <p:spPr>
          <a:xfrm>
            <a:off x="8022370" y="3423943"/>
            <a:ext cx="395495" cy="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23B926D9-3C4E-4A6C-B1D5-A1F77DD05C00}"/>
              </a:ext>
            </a:extLst>
          </p:cNvPr>
          <p:cNvCxnSpPr>
            <a:cxnSpLocks/>
          </p:cNvCxnSpPr>
          <p:nvPr/>
        </p:nvCxnSpPr>
        <p:spPr>
          <a:xfrm>
            <a:off x="8894010" y="3436319"/>
            <a:ext cx="344857" cy="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BE4B75C-0F10-4AA1-A733-463C0FCA75D1}"/>
              </a:ext>
            </a:extLst>
          </p:cNvPr>
          <p:cNvCxnSpPr>
            <a:cxnSpLocks/>
            <a:stCxn id="30" idx="6"/>
          </p:cNvCxnSpPr>
          <p:nvPr/>
        </p:nvCxnSpPr>
        <p:spPr>
          <a:xfrm>
            <a:off x="9709938" y="3439772"/>
            <a:ext cx="350219" cy="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F098C6CC-35B9-42B9-82C9-37ED164F903F}"/>
              </a:ext>
            </a:extLst>
          </p:cNvPr>
          <p:cNvCxnSpPr>
            <a:cxnSpLocks/>
          </p:cNvCxnSpPr>
          <p:nvPr/>
        </p:nvCxnSpPr>
        <p:spPr>
          <a:xfrm>
            <a:off x="7154436" y="3423943"/>
            <a:ext cx="395495" cy="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B5F8108D-C61D-4A96-ACAF-13762336F974}"/>
                  </a:ext>
                </a:extLst>
              </p:cNvPr>
              <p:cNvSpPr txBox="1"/>
              <p:nvPr/>
            </p:nvSpPr>
            <p:spPr>
              <a:xfrm>
                <a:off x="7093578" y="3142283"/>
                <a:ext cx="44557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12</m:t>
                          </m:r>
                        </m:sub>
                      </m:sSub>
                    </m:oMath>
                  </m:oMathPara>
                </a14:m>
                <a:endParaRPr lang="zh-CN" altLang="en-US" sz="1200" dirty="0"/>
              </a:p>
            </p:txBody>
          </p:sp>
        </mc:Choice>
        <mc:Fallback xmlns="">
          <p:sp>
            <p:nvSpPr>
              <p:cNvPr id="84" name="文本框 83">
                <a:extLst>
                  <a:ext uri="{FF2B5EF4-FFF2-40B4-BE49-F238E27FC236}">
                    <a16:creationId xmlns:a16="http://schemas.microsoft.com/office/drawing/2014/main" id="{B5F8108D-C61D-4A96-ACAF-13762336F974}"/>
                  </a:ext>
                </a:extLst>
              </p:cNvPr>
              <p:cNvSpPr txBox="1">
                <a:spLocks noRot="1" noChangeAspect="1" noMove="1" noResize="1" noEditPoints="1" noAdjustHandles="1" noChangeArrowheads="1" noChangeShapeType="1" noTextEdit="1"/>
              </p:cNvSpPr>
              <p:nvPr/>
            </p:nvSpPr>
            <p:spPr>
              <a:xfrm>
                <a:off x="7093578" y="3142283"/>
                <a:ext cx="445571" cy="276999"/>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85A7D592-EB12-4027-AE62-CD93E09616BB}"/>
                  </a:ext>
                </a:extLst>
              </p:cNvPr>
              <p:cNvSpPr txBox="1"/>
              <p:nvPr/>
            </p:nvSpPr>
            <p:spPr>
              <a:xfrm>
                <a:off x="7567775" y="2417034"/>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22</m:t>
                          </m:r>
                        </m:sub>
                      </m:sSub>
                    </m:oMath>
                  </m:oMathPara>
                </a14:m>
                <a:endParaRPr lang="zh-CN" altLang="en-US" sz="1200" dirty="0"/>
              </a:p>
            </p:txBody>
          </p:sp>
        </mc:Choice>
        <mc:Fallback xmlns="">
          <p:sp>
            <p:nvSpPr>
              <p:cNvPr id="85" name="文本框 84">
                <a:extLst>
                  <a:ext uri="{FF2B5EF4-FFF2-40B4-BE49-F238E27FC236}">
                    <a16:creationId xmlns:a16="http://schemas.microsoft.com/office/drawing/2014/main" id="{85A7D592-EB12-4027-AE62-CD93E09616BB}"/>
                  </a:ext>
                </a:extLst>
              </p:cNvPr>
              <p:cNvSpPr txBox="1">
                <a:spLocks noRot="1" noChangeAspect="1" noMove="1" noResize="1" noEditPoints="1" noAdjustHandles="1" noChangeArrowheads="1" noChangeShapeType="1" noTextEdit="1"/>
              </p:cNvSpPr>
              <p:nvPr/>
            </p:nvSpPr>
            <p:spPr>
              <a:xfrm>
                <a:off x="7567775" y="2417034"/>
                <a:ext cx="449162" cy="276999"/>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D9F2C1E4-8111-4A8E-8147-3A72F286556C}"/>
                  </a:ext>
                </a:extLst>
              </p:cNvPr>
              <p:cNvSpPr txBox="1"/>
              <p:nvPr/>
            </p:nvSpPr>
            <p:spPr>
              <a:xfrm>
                <a:off x="8001454" y="3155338"/>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23</m:t>
                          </m:r>
                        </m:sub>
                      </m:sSub>
                    </m:oMath>
                  </m:oMathPara>
                </a14:m>
                <a:endParaRPr lang="zh-CN" altLang="en-US" sz="1200" dirty="0"/>
              </a:p>
            </p:txBody>
          </p:sp>
        </mc:Choice>
        <mc:Fallback xmlns="">
          <p:sp>
            <p:nvSpPr>
              <p:cNvPr id="86" name="文本框 85">
                <a:extLst>
                  <a:ext uri="{FF2B5EF4-FFF2-40B4-BE49-F238E27FC236}">
                    <a16:creationId xmlns:a16="http://schemas.microsoft.com/office/drawing/2014/main" id="{D9F2C1E4-8111-4A8E-8147-3A72F286556C}"/>
                  </a:ext>
                </a:extLst>
              </p:cNvPr>
              <p:cNvSpPr txBox="1">
                <a:spLocks noRot="1" noChangeAspect="1" noMove="1" noResize="1" noEditPoints="1" noAdjustHandles="1" noChangeArrowheads="1" noChangeShapeType="1" noTextEdit="1"/>
              </p:cNvSpPr>
              <p:nvPr/>
            </p:nvSpPr>
            <p:spPr>
              <a:xfrm>
                <a:off x="8001454" y="3155338"/>
                <a:ext cx="449162" cy="276999"/>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E899F143-9026-4FE3-A872-BE0D9B283D2C}"/>
                  </a:ext>
                </a:extLst>
              </p:cNvPr>
              <p:cNvSpPr txBox="1"/>
              <p:nvPr/>
            </p:nvSpPr>
            <p:spPr>
              <a:xfrm>
                <a:off x="8426214" y="2417034"/>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33</m:t>
                          </m:r>
                        </m:sub>
                      </m:sSub>
                    </m:oMath>
                  </m:oMathPara>
                </a14:m>
                <a:endParaRPr lang="zh-CN" altLang="en-US" sz="1200" dirty="0"/>
              </a:p>
            </p:txBody>
          </p:sp>
        </mc:Choice>
        <mc:Fallback xmlns="">
          <p:sp>
            <p:nvSpPr>
              <p:cNvPr id="87" name="文本框 86">
                <a:extLst>
                  <a:ext uri="{FF2B5EF4-FFF2-40B4-BE49-F238E27FC236}">
                    <a16:creationId xmlns:a16="http://schemas.microsoft.com/office/drawing/2014/main" id="{E899F143-9026-4FE3-A872-BE0D9B283D2C}"/>
                  </a:ext>
                </a:extLst>
              </p:cNvPr>
              <p:cNvSpPr txBox="1">
                <a:spLocks noRot="1" noChangeAspect="1" noMove="1" noResize="1" noEditPoints="1" noAdjustHandles="1" noChangeArrowheads="1" noChangeShapeType="1" noTextEdit="1"/>
              </p:cNvSpPr>
              <p:nvPr/>
            </p:nvSpPr>
            <p:spPr>
              <a:xfrm>
                <a:off x="8426214" y="2417034"/>
                <a:ext cx="449162" cy="276999"/>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D715A9D5-3D88-4AA8-8F55-9DF2DB82D1BD}"/>
                  </a:ext>
                </a:extLst>
              </p:cNvPr>
              <p:cNvSpPr txBox="1"/>
              <p:nvPr/>
            </p:nvSpPr>
            <p:spPr>
              <a:xfrm>
                <a:off x="8833006" y="3161384"/>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34</m:t>
                          </m:r>
                        </m:sub>
                      </m:sSub>
                    </m:oMath>
                  </m:oMathPara>
                </a14:m>
                <a:endParaRPr lang="zh-CN" altLang="en-US" sz="1200" dirty="0"/>
              </a:p>
            </p:txBody>
          </p:sp>
        </mc:Choice>
        <mc:Fallback xmlns="">
          <p:sp>
            <p:nvSpPr>
              <p:cNvPr id="88" name="文本框 87">
                <a:extLst>
                  <a:ext uri="{FF2B5EF4-FFF2-40B4-BE49-F238E27FC236}">
                    <a16:creationId xmlns:a16="http://schemas.microsoft.com/office/drawing/2014/main" id="{D715A9D5-3D88-4AA8-8F55-9DF2DB82D1BD}"/>
                  </a:ext>
                </a:extLst>
              </p:cNvPr>
              <p:cNvSpPr txBox="1">
                <a:spLocks noRot="1" noChangeAspect="1" noMove="1" noResize="1" noEditPoints="1" noAdjustHandles="1" noChangeArrowheads="1" noChangeShapeType="1" noTextEdit="1"/>
              </p:cNvSpPr>
              <p:nvPr/>
            </p:nvSpPr>
            <p:spPr>
              <a:xfrm>
                <a:off x="8833006" y="3161384"/>
                <a:ext cx="449162" cy="276999"/>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B9B71DBF-4F63-47B3-AD23-99BFB6DC5E60}"/>
                  </a:ext>
                </a:extLst>
              </p:cNvPr>
              <p:cNvSpPr txBox="1"/>
              <p:nvPr/>
            </p:nvSpPr>
            <p:spPr>
              <a:xfrm>
                <a:off x="9240185" y="2405582"/>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44</m:t>
                          </m:r>
                        </m:sub>
                      </m:sSub>
                    </m:oMath>
                  </m:oMathPara>
                </a14:m>
                <a:endParaRPr lang="zh-CN" altLang="en-US" sz="1200" dirty="0"/>
              </a:p>
            </p:txBody>
          </p:sp>
        </mc:Choice>
        <mc:Fallback xmlns="">
          <p:sp>
            <p:nvSpPr>
              <p:cNvPr id="89" name="文本框 88">
                <a:extLst>
                  <a:ext uri="{FF2B5EF4-FFF2-40B4-BE49-F238E27FC236}">
                    <a16:creationId xmlns:a16="http://schemas.microsoft.com/office/drawing/2014/main" id="{B9B71DBF-4F63-47B3-AD23-99BFB6DC5E60}"/>
                  </a:ext>
                </a:extLst>
              </p:cNvPr>
              <p:cNvSpPr txBox="1">
                <a:spLocks noRot="1" noChangeAspect="1" noMove="1" noResize="1" noEditPoints="1" noAdjustHandles="1" noChangeArrowheads="1" noChangeShapeType="1" noTextEdit="1"/>
              </p:cNvSpPr>
              <p:nvPr/>
            </p:nvSpPr>
            <p:spPr>
              <a:xfrm>
                <a:off x="9240185" y="2405582"/>
                <a:ext cx="449162" cy="276999"/>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BDF5AD1F-7CF1-414A-A10C-6503F8986A96}"/>
                  </a:ext>
                </a:extLst>
              </p:cNvPr>
              <p:cNvSpPr txBox="1"/>
              <p:nvPr/>
            </p:nvSpPr>
            <p:spPr>
              <a:xfrm>
                <a:off x="9670867" y="3161384"/>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45</m:t>
                          </m:r>
                        </m:sub>
                      </m:sSub>
                    </m:oMath>
                  </m:oMathPara>
                </a14:m>
                <a:endParaRPr lang="zh-CN" altLang="en-US" sz="1200" dirty="0"/>
              </a:p>
            </p:txBody>
          </p:sp>
        </mc:Choice>
        <mc:Fallback xmlns="">
          <p:sp>
            <p:nvSpPr>
              <p:cNvPr id="90" name="文本框 89">
                <a:extLst>
                  <a:ext uri="{FF2B5EF4-FFF2-40B4-BE49-F238E27FC236}">
                    <a16:creationId xmlns:a16="http://schemas.microsoft.com/office/drawing/2014/main" id="{BDF5AD1F-7CF1-414A-A10C-6503F8986A96}"/>
                  </a:ext>
                </a:extLst>
              </p:cNvPr>
              <p:cNvSpPr txBox="1">
                <a:spLocks noRot="1" noChangeAspect="1" noMove="1" noResize="1" noEditPoints="1" noAdjustHandles="1" noChangeArrowheads="1" noChangeShapeType="1" noTextEdit="1"/>
              </p:cNvSpPr>
              <p:nvPr/>
            </p:nvSpPr>
            <p:spPr>
              <a:xfrm>
                <a:off x="9670867" y="3161384"/>
                <a:ext cx="449162" cy="276999"/>
              </a:xfrm>
              <a:prstGeom prst="rect">
                <a:avLst/>
              </a:prstGeom>
              <a:blipFill>
                <a:blip r:embed="rId3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9048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2F2C8-878B-42A0-8B88-D6DFC6AE267B}"/>
              </a:ext>
            </a:extLst>
          </p:cNvPr>
          <p:cNvSpPr>
            <a:spLocks noGrp="1"/>
          </p:cNvSpPr>
          <p:nvPr>
            <p:ph type="title"/>
          </p:nvPr>
        </p:nvSpPr>
        <p:spPr/>
        <p:txBody>
          <a:bodyPr/>
          <a:lstStyle/>
          <a:p>
            <a:r>
              <a:rPr lang="en-US" altLang="zh-CN" dirty="0"/>
              <a:t>GMM-HMM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3A7384-A9C6-43DE-A134-D217FB8691C6}"/>
                  </a:ext>
                </a:extLst>
              </p:cNvPr>
              <p:cNvSpPr>
                <a:spLocks noGrp="1"/>
              </p:cNvSpPr>
              <p:nvPr>
                <p:ph idx="1"/>
              </p:nvPr>
            </p:nvSpPr>
            <p:spPr>
              <a:xfrm>
                <a:off x="838200" y="1825625"/>
                <a:ext cx="6931986" cy="2557868"/>
              </a:xfrm>
            </p:spPr>
            <p:txBody>
              <a:bodyPr>
                <a:normAutofit/>
              </a:bodyPr>
              <a:lstStyle/>
              <a:p>
                <a:r>
                  <a:rPr lang="zh-CN" altLang="en-US" dirty="0">
                    <a:latin typeface="+mn-ea"/>
                  </a:rPr>
                  <a:t>高斯混合概率密度函数</a:t>
                </a:r>
                <a:r>
                  <a:rPr lang="en-US" altLang="zh-CN" dirty="0">
                    <a:latin typeface="+mn-ea"/>
                  </a:rPr>
                  <a:t>(pdf)</a:t>
                </a:r>
                <a:r>
                  <a:rPr lang="zh-CN" altLang="en-US" dirty="0">
                    <a:latin typeface="+mn-ea"/>
                  </a:rPr>
                  <a:t>:</a:t>
                </a:r>
              </a:p>
              <a:p>
                <a:pPr marL="742950" lvl="1" indent="-285750"/>
                <a:r>
                  <a:rPr lang="zh-CN" altLang="en-US" sz="2000" dirty="0">
                    <a:latin typeface="+mn-ea"/>
                  </a:rPr>
                  <a:t>每个状态</a:t>
                </a:r>
                <a14:m>
                  <m:oMath xmlns:m="http://schemas.openxmlformats.org/officeDocument/2006/math">
                    <m:r>
                      <a:rPr lang="en-US" altLang="zh-CN" sz="2000" i="1">
                        <a:latin typeface="Cambria Math" panose="02040503050406030204" pitchFamily="18" charset="0"/>
                      </a:rPr>
                      <m:t>𝑗</m:t>
                    </m:r>
                  </m:oMath>
                </a14:m>
                <a:r>
                  <a:rPr lang="zh-CN" altLang="en-US" sz="2000" dirty="0">
                    <a:latin typeface="+mn-ea"/>
                  </a:rPr>
                  <a:t>表示为若干函数</a:t>
                </a:r>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a14:m>
                <a:r>
                  <a:rPr lang="zh-CN" altLang="en-US" sz="2000" dirty="0">
                    <a:latin typeface="+mn-ea"/>
                  </a:rPr>
                  <a:t>的线性组合</a:t>
                </a:r>
              </a:p>
              <a:p>
                <a:pPr marL="742950" lvl="1" indent="-285750"/>
                <a14:m>
                  <m:oMath xmlns:m="http://schemas.openxmlformats.org/officeDocument/2006/math">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a14:m>
                <a:r>
                  <a:rPr lang="zh-CN" altLang="en-US" sz="2000" dirty="0">
                    <a:latin typeface="+mn-ea"/>
                  </a:rPr>
                  <a:t>是连续高斯概率密度函数</a:t>
                </a:r>
                <a:endParaRPr lang="en-US" altLang="zh-CN" sz="2000" dirty="0">
                  <a:latin typeface="+mn-ea"/>
                </a:endParaRPr>
              </a:p>
              <a:p>
                <a:pPr marL="457200" lvl="1" indent="0">
                  <a:buNone/>
                </a:pPr>
                <a:endParaRPr lang="en-US" altLang="zh-CN" sz="2000" dirty="0">
                  <a:latin typeface="+mn-ea"/>
                </a:endParaRPr>
              </a:p>
              <a:p>
                <a:pPr marL="457200" lvl="1" indent="0">
                  <a:buNone/>
                </a:pPr>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m:rPr>
                              <m:brk m:alnAt="23"/>
                            </m:rP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𝑗𝑘</m:t>
                              </m:r>
                            </m:sub>
                          </m:sSub>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𝑗𝑘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l-GR" altLang="zh-CN" b="0" i="1" smtClean="0">
                                      <a:latin typeface="Cambria Math" panose="02040503050406030204" pitchFamily="18" charset="0"/>
                                    </a:rPr>
                                    <m:t>Σ</m:t>
                                  </m:r>
                                </m:e>
                                <m:sub>
                                  <m:r>
                                    <a:rPr lang="en-US" altLang="zh-CN" b="0" i="1" smtClean="0">
                                      <a:latin typeface="Cambria Math" panose="02040503050406030204" pitchFamily="18" charset="0"/>
                                    </a:rPr>
                                    <m:t>𝑗𝑘</m:t>
                                  </m:r>
                                </m:sub>
                              </m:sSub>
                            </m:e>
                          </m:d>
                        </m:e>
                      </m:nary>
                    </m:oMath>
                  </m:oMathPara>
                </a14:m>
                <a:endParaRPr lang="zh-CN" altLang="en-US" dirty="0">
                  <a:latin typeface="+mn-ea"/>
                </a:endParaRPr>
              </a:p>
            </p:txBody>
          </p:sp>
        </mc:Choice>
        <mc:Fallback xmlns="">
          <p:sp>
            <p:nvSpPr>
              <p:cNvPr id="3" name="内容占位符 2">
                <a:extLst>
                  <a:ext uri="{FF2B5EF4-FFF2-40B4-BE49-F238E27FC236}">
                    <a16:creationId xmlns:a16="http://schemas.microsoft.com/office/drawing/2014/main" id="{443A7384-A9C6-43DE-A134-D217FB8691C6}"/>
                  </a:ext>
                </a:extLst>
              </p:cNvPr>
              <p:cNvSpPr>
                <a:spLocks noGrp="1" noRot="1" noChangeAspect="1" noMove="1" noResize="1" noEditPoints="1" noAdjustHandles="1" noChangeArrowheads="1" noChangeShapeType="1" noTextEdit="1"/>
              </p:cNvSpPr>
              <p:nvPr>
                <p:ph idx="1"/>
              </p:nvPr>
            </p:nvSpPr>
            <p:spPr>
              <a:xfrm>
                <a:off x="838200" y="1825625"/>
                <a:ext cx="6931986" cy="2557868"/>
              </a:xfrm>
              <a:blipFill>
                <a:blip r:embed="rId4"/>
                <a:stretch>
                  <a:fillRect l="-1583" t="-4286"/>
                </a:stretch>
              </a:blipFill>
            </p:spPr>
            <p:txBody>
              <a:bodyPr/>
              <a:lstStyle/>
              <a:p>
                <a:r>
                  <a:rPr lang="zh-CN" altLang="en-US">
                    <a:noFill/>
                  </a:rPr>
                  <a:t> </a:t>
                </a:r>
              </a:p>
            </p:txBody>
          </p:sp>
        </mc:Fallback>
      </mc:AlternateContent>
      <p:grpSp>
        <p:nvGrpSpPr>
          <p:cNvPr id="178" name="组合 177">
            <a:extLst>
              <a:ext uri="{FF2B5EF4-FFF2-40B4-BE49-F238E27FC236}">
                <a16:creationId xmlns:a16="http://schemas.microsoft.com/office/drawing/2014/main" id="{BA9E0F6C-6F7A-4B30-8E30-00CEB8D8170B}"/>
              </a:ext>
            </a:extLst>
          </p:cNvPr>
          <p:cNvGrpSpPr/>
          <p:nvPr/>
        </p:nvGrpSpPr>
        <p:grpSpPr>
          <a:xfrm>
            <a:off x="7144777" y="2575703"/>
            <a:ext cx="3833426" cy="3237099"/>
            <a:chOff x="7144777" y="2575703"/>
            <a:chExt cx="3833426" cy="3237099"/>
          </a:xfrm>
        </p:grpSpPr>
        <p:cxnSp>
          <p:nvCxnSpPr>
            <p:cNvPr id="53" name="直接连接符 52">
              <a:extLst>
                <a:ext uri="{FF2B5EF4-FFF2-40B4-BE49-F238E27FC236}">
                  <a16:creationId xmlns:a16="http://schemas.microsoft.com/office/drawing/2014/main" id="{C664AEF0-68AE-4455-9DFE-16CE57844C82}"/>
                </a:ext>
              </a:extLst>
            </p:cNvPr>
            <p:cNvCxnSpPr>
              <a:cxnSpLocks/>
              <a:stCxn id="150" idx="0"/>
              <a:endCxn id="59" idx="4"/>
            </p:cNvCxnSpPr>
            <p:nvPr/>
          </p:nvCxnSpPr>
          <p:spPr>
            <a:xfrm flipV="1">
              <a:off x="8077537" y="3818493"/>
              <a:ext cx="161251" cy="359103"/>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8">
              <a:extLst>
                <a:ext uri="{FF2B5EF4-FFF2-40B4-BE49-F238E27FC236}">
                  <a16:creationId xmlns:a16="http://schemas.microsoft.com/office/drawing/2014/main" id="{F636136C-F00E-4EB4-82B1-270216C238B8}"/>
                </a:ext>
              </a:extLst>
            </p:cNvPr>
            <p:cNvSpPr>
              <a:spLocks noChangeAspect="1" noChangeArrowheads="1"/>
            </p:cNvSpPr>
            <p:nvPr/>
          </p:nvSpPr>
          <p:spPr bwMode="auto">
            <a:xfrm>
              <a:off x="8004788" y="3350493"/>
              <a:ext cx="468000" cy="468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60" name="Oval 9">
              <a:extLst>
                <a:ext uri="{FF2B5EF4-FFF2-40B4-BE49-F238E27FC236}">
                  <a16:creationId xmlns:a16="http://schemas.microsoft.com/office/drawing/2014/main" id="{6EEB80BF-BE80-46E7-A817-2041DAB81DD2}"/>
                </a:ext>
              </a:extLst>
            </p:cNvPr>
            <p:cNvSpPr>
              <a:spLocks noChangeAspect="1" noChangeArrowheads="1"/>
            </p:cNvSpPr>
            <p:nvPr/>
          </p:nvSpPr>
          <p:spPr bwMode="auto">
            <a:xfrm>
              <a:off x="8062528" y="2847341"/>
              <a:ext cx="336796" cy="5071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61" name="Oval 8">
              <a:extLst>
                <a:ext uri="{FF2B5EF4-FFF2-40B4-BE49-F238E27FC236}">
                  <a16:creationId xmlns:a16="http://schemas.microsoft.com/office/drawing/2014/main" id="{324B8461-2B10-4718-880A-270298DE565F}"/>
                </a:ext>
              </a:extLst>
            </p:cNvPr>
            <p:cNvSpPr>
              <a:spLocks noChangeAspect="1" noChangeArrowheads="1"/>
            </p:cNvSpPr>
            <p:nvPr/>
          </p:nvSpPr>
          <p:spPr bwMode="auto">
            <a:xfrm>
              <a:off x="8870694" y="3362515"/>
              <a:ext cx="468000" cy="468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62" name="Line 11">
              <a:extLst>
                <a:ext uri="{FF2B5EF4-FFF2-40B4-BE49-F238E27FC236}">
                  <a16:creationId xmlns:a16="http://schemas.microsoft.com/office/drawing/2014/main" id="{9AB729CB-7644-4EFA-B2D5-23D7C5078C61}"/>
                </a:ext>
              </a:extLst>
            </p:cNvPr>
            <p:cNvSpPr>
              <a:spLocks noChangeShapeType="1"/>
            </p:cNvSpPr>
            <p:nvPr/>
          </p:nvSpPr>
          <p:spPr bwMode="auto">
            <a:xfrm flipV="1">
              <a:off x="8393204" y="3008497"/>
              <a:ext cx="0" cy="115655"/>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63" name="Oval 8">
              <a:extLst>
                <a:ext uri="{FF2B5EF4-FFF2-40B4-BE49-F238E27FC236}">
                  <a16:creationId xmlns:a16="http://schemas.microsoft.com/office/drawing/2014/main" id="{1BACFF13-EB74-4EB6-AC15-B6F9DA0F51F2}"/>
                </a:ext>
              </a:extLst>
            </p:cNvPr>
            <p:cNvSpPr>
              <a:spLocks noChangeAspect="1" noChangeArrowheads="1"/>
            </p:cNvSpPr>
            <p:nvPr/>
          </p:nvSpPr>
          <p:spPr bwMode="auto">
            <a:xfrm>
              <a:off x="9691984" y="3375893"/>
              <a:ext cx="468000" cy="468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64" name="Oval 8">
              <a:extLst>
                <a:ext uri="{FF2B5EF4-FFF2-40B4-BE49-F238E27FC236}">
                  <a16:creationId xmlns:a16="http://schemas.microsoft.com/office/drawing/2014/main" id="{E2A8D620-918B-4A52-A8F0-0800900AA095}"/>
                </a:ext>
              </a:extLst>
            </p:cNvPr>
            <p:cNvSpPr>
              <a:spLocks noChangeAspect="1" noChangeArrowheads="1"/>
            </p:cNvSpPr>
            <p:nvPr/>
          </p:nvSpPr>
          <p:spPr bwMode="auto">
            <a:xfrm>
              <a:off x="10504734" y="3374979"/>
              <a:ext cx="468000" cy="468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65" name="Oval 8">
              <a:extLst>
                <a:ext uri="{FF2B5EF4-FFF2-40B4-BE49-F238E27FC236}">
                  <a16:creationId xmlns:a16="http://schemas.microsoft.com/office/drawing/2014/main" id="{578BB043-05DE-44A2-8A64-EBB36DB90818}"/>
                </a:ext>
              </a:extLst>
            </p:cNvPr>
            <p:cNvSpPr>
              <a:spLocks noChangeAspect="1" noChangeArrowheads="1"/>
            </p:cNvSpPr>
            <p:nvPr/>
          </p:nvSpPr>
          <p:spPr bwMode="auto">
            <a:xfrm>
              <a:off x="7144777" y="3367470"/>
              <a:ext cx="468000" cy="468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66" name="TextBox 53">
              <a:extLst>
                <a:ext uri="{FF2B5EF4-FFF2-40B4-BE49-F238E27FC236}">
                  <a16:creationId xmlns:a16="http://schemas.microsoft.com/office/drawing/2014/main" id="{6474533B-6FC5-4F72-A579-F097B9B6C3A8}"/>
                </a:ext>
              </a:extLst>
            </p:cNvPr>
            <p:cNvSpPr txBox="1"/>
            <p:nvPr/>
          </p:nvSpPr>
          <p:spPr>
            <a:xfrm>
              <a:off x="8028208" y="3354426"/>
              <a:ext cx="468000" cy="468000"/>
            </a:xfrm>
            <a:prstGeom prst="rect">
              <a:avLst/>
            </a:prstGeom>
            <a:noFill/>
          </p:spPr>
          <p:txBody>
            <a:bodyPr wrap="none" rtlCol="0">
              <a:noAutofit/>
            </a:bodyPr>
            <a:lstStyle/>
            <a:p>
              <a:pPr algn="ctr"/>
              <a:r>
                <a:rPr lang="en-US" altLang="zh-CN" dirty="0"/>
                <a:t>s</a:t>
              </a:r>
              <a:r>
                <a:rPr lang="en-US" altLang="zh-CN" baseline="-25000" dirty="0"/>
                <a:t>2</a:t>
              </a:r>
              <a:endParaRPr lang="zh-CN" altLang="en-US" baseline="-25000" dirty="0"/>
            </a:p>
          </p:txBody>
        </p:sp>
        <p:sp>
          <p:nvSpPr>
            <p:cNvPr id="67" name="TextBox 54">
              <a:extLst>
                <a:ext uri="{FF2B5EF4-FFF2-40B4-BE49-F238E27FC236}">
                  <a16:creationId xmlns:a16="http://schemas.microsoft.com/office/drawing/2014/main" id="{FCF6BE79-FCB3-450E-AAF2-16044FACAAB4}"/>
                </a:ext>
              </a:extLst>
            </p:cNvPr>
            <p:cNvSpPr txBox="1"/>
            <p:nvPr/>
          </p:nvSpPr>
          <p:spPr>
            <a:xfrm>
              <a:off x="8876080" y="3360859"/>
              <a:ext cx="468000" cy="468000"/>
            </a:xfrm>
            <a:prstGeom prst="rect">
              <a:avLst/>
            </a:prstGeom>
            <a:noFill/>
          </p:spPr>
          <p:txBody>
            <a:bodyPr wrap="none" rtlCol="0">
              <a:noAutofit/>
            </a:bodyPr>
            <a:lstStyle/>
            <a:p>
              <a:pPr algn="ctr"/>
              <a:r>
                <a:rPr lang="en-US" altLang="zh-CN" dirty="0"/>
                <a:t>s</a:t>
              </a:r>
              <a:r>
                <a:rPr lang="en-US" altLang="zh-CN" baseline="-25000" dirty="0"/>
                <a:t>3</a:t>
              </a:r>
              <a:endParaRPr lang="zh-CN" altLang="en-US" baseline="-25000" dirty="0"/>
            </a:p>
          </p:txBody>
        </p:sp>
        <p:sp>
          <p:nvSpPr>
            <p:cNvPr id="68" name="TextBox 55">
              <a:extLst>
                <a:ext uri="{FF2B5EF4-FFF2-40B4-BE49-F238E27FC236}">
                  <a16:creationId xmlns:a16="http://schemas.microsoft.com/office/drawing/2014/main" id="{FA13F952-CDF1-42E7-914E-0F6C620B40B8}"/>
                </a:ext>
              </a:extLst>
            </p:cNvPr>
            <p:cNvSpPr txBox="1"/>
            <p:nvPr/>
          </p:nvSpPr>
          <p:spPr>
            <a:xfrm>
              <a:off x="9709617" y="3385855"/>
              <a:ext cx="468000" cy="468000"/>
            </a:xfrm>
            <a:prstGeom prst="rect">
              <a:avLst/>
            </a:prstGeom>
            <a:noFill/>
          </p:spPr>
          <p:txBody>
            <a:bodyPr wrap="none" rtlCol="0">
              <a:noAutofit/>
            </a:bodyPr>
            <a:lstStyle/>
            <a:p>
              <a:pPr algn="ctr"/>
              <a:r>
                <a:rPr lang="en-US" altLang="zh-CN" dirty="0"/>
                <a:t>s</a:t>
              </a:r>
              <a:r>
                <a:rPr lang="en-US" altLang="zh-CN" baseline="-25000" dirty="0"/>
                <a:t>4</a:t>
              </a:r>
              <a:endParaRPr lang="zh-CN" altLang="en-US" baseline="-25000" dirty="0"/>
            </a:p>
          </p:txBody>
        </p:sp>
        <p:sp>
          <p:nvSpPr>
            <p:cNvPr id="69" name="TextBox 57">
              <a:extLst>
                <a:ext uri="{FF2B5EF4-FFF2-40B4-BE49-F238E27FC236}">
                  <a16:creationId xmlns:a16="http://schemas.microsoft.com/office/drawing/2014/main" id="{C85BFB0A-90DE-4B5F-B49A-204D776EEACF}"/>
                </a:ext>
              </a:extLst>
            </p:cNvPr>
            <p:cNvSpPr txBox="1"/>
            <p:nvPr/>
          </p:nvSpPr>
          <p:spPr>
            <a:xfrm>
              <a:off x="10510203" y="3382336"/>
              <a:ext cx="468000" cy="468000"/>
            </a:xfrm>
            <a:prstGeom prst="rect">
              <a:avLst/>
            </a:prstGeom>
            <a:noFill/>
          </p:spPr>
          <p:txBody>
            <a:bodyPr wrap="none" rtlCol="0">
              <a:noAutofit/>
            </a:bodyPr>
            <a:lstStyle/>
            <a:p>
              <a:pPr algn="ctr"/>
              <a:r>
                <a:rPr lang="en-US" altLang="zh-CN" dirty="0"/>
                <a:t>s</a:t>
              </a:r>
              <a:r>
                <a:rPr lang="en-US" altLang="zh-CN" baseline="-25000" dirty="0"/>
                <a:t>5</a:t>
              </a:r>
              <a:endParaRPr lang="zh-CN" altLang="en-US" baseline="-25000" dirty="0"/>
            </a:p>
          </p:txBody>
        </p:sp>
        <p:sp>
          <p:nvSpPr>
            <p:cNvPr id="70" name="Oval 9">
              <a:extLst>
                <a:ext uri="{FF2B5EF4-FFF2-40B4-BE49-F238E27FC236}">
                  <a16:creationId xmlns:a16="http://schemas.microsoft.com/office/drawing/2014/main" id="{3815B810-4958-4874-8CFD-A702ACAB0E6E}"/>
                </a:ext>
              </a:extLst>
            </p:cNvPr>
            <p:cNvSpPr>
              <a:spLocks noChangeAspect="1" noChangeArrowheads="1"/>
            </p:cNvSpPr>
            <p:nvPr/>
          </p:nvSpPr>
          <p:spPr bwMode="auto">
            <a:xfrm>
              <a:off x="8941928" y="2847881"/>
              <a:ext cx="336796" cy="5071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71" name="Line 11">
              <a:extLst>
                <a:ext uri="{FF2B5EF4-FFF2-40B4-BE49-F238E27FC236}">
                  <a16:creationId xmlns:a16="http://schemas.microsoft.com/office/drawing/2014/main" id="{DC2B801D-C938-4F63-86A6-219A5E6889DC}"/>
                </a:ext>
              </a:extLst>
            </p:cNvPr>
            <p:cNvSpPr>
              <a:spLocks noChangeShapeType="1"/>
            </p:cNvSpPr>
            <p:nvPr/>
          </p:nvSpPr>
          <p:spPr bwMode="auto">
            <a:xfrm flipV="1">
              <a:off x="9280430" y="3020459"/>
              <a:ext cx="0" cy="115655"/>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72" name="Oval 9">
              <a:extLst>
                <a:ext uri="{FF2B5EF4-FFF2-40B4-BE49-F238E27FC236}">
                  <a16:creationId xmlns:a16="http://schemas.microsoft.com/office/drawing/2014/main" id="{B790D768-6B1A-4DE6-9ABA-234FA7F847C6}"/>
                </a:ext>
              </a:extLst>
            </p:cNvPr>
            <p:cNvSpPr>
              <a:spLocks noChangeAspect="1" noChangeArrowheads="1"/>
            </p:cNvSpPr>
            <p:nvPr/>
          </p:nvSpPr>
          <p:spPr bwMode="auto">
            <a:xfrm>
              <a:off x="9757260" y="2861517"/>
              <a:ext cx="336796" cy="5071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73" name="Line 11">
              <a:extLst>
                <a:ext uri="{FF2B5EF4-FFF2-40B4-BE49-F238E27FC236}">
                  <a16:creationId xmlns:a16="http://schemas.microsoft.com/office/drawing/2014/main" id="{C71DFA62-5A43-4E8C-B2C5-D54756A3353A}"/>
                </a:ext>
              </a:extLst>
            </p:cNvPr>
            <p:cNvSpPr>
              <a:spLocks noChangeShapeType="1"/>
            </p:cNvSpPr>
            <p:nvPr/>
          </p:nvSpPr>
          <p:spPr bwMode="auto">
            <a:xfrm flipV="1">
              <a:off x="10094286" y="3036849"/>
              <a:ext cx="0" cy="115655"/>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74" name="矩形 73">
              <a:extLst>
                <a:ext uri="{FF2B5EF4-FFF2-40B4-BE49-F238E27FC236}">
                  <a16:creationId xmlns:a16="http://schemas.microsoft.com/office/drawing/2014/main" id="{00124911-179C-449C-A29B-CB351FED7BAC}"/>
                </a:ext>
              </a:extLst>
            </p:cNvPr>
            <p:cNvSpPr/>
            <p:nvPr/>
          </p:nvSpPr>
          <p:spPr>
            <a:xfrm>
              <a:off x="7565588" y="487899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75" name="矩形 74">
              <a:extLst>
                <a:ext uri="{FF2B5EF4-FFF2-40B4-BE49-F238E27FC236}">
                  <a16:creationId xmlns:a16="http://schemas.microsoft.com/office/drawing/2014/main" id="{6C97B9E2-5943-411B-BE8A-7667A51AEECF}"/>
                </a:ext>
              </a:extLst>
            </p:cNvPr>
            <p:cNvSpPr/>
            <p:nvPr/>
          </p:nvSpPr>
          <p:spPr>
            <a:xfrm>
              <a:off x="7766021" y="4877049"/>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76" name="矩形 75">
              <a:extLst>
                <a:ext uri="{FF2B5EF4-FFF2-40B4-BE49-F238E27FC236}">
                  <a16:creationId xmlns:a16="http://schemas.microsoft.com/office/drawing/2014/main" id="{F241507E-3506-4BA3-A63D-0D352E0F07E0}"/>
                </a:ext>
              </a:extLst>
            </p:cNvPr>
            <p:cNvSpPr/>
            <p:nvPr/>
          </p:nvSpPr>
          <p:spPr>
            <a:xfrm>
              <a:off x="7958315"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77" name="矩形 76">
              <a:extLst>
                <a:ext uri="{FF2B5EF4-FFF2-40B4-BE49-F238E27FC236}">
                  <a16:creationId xmlns:a16="http://schemas.microsoft.com/office/drawing/2014/main" id="{1FAF4007-5224-4468-B057-2E2D00F2CDCF}"/>
                </a:ext>
              </a:extLst>
            </p:cNvPr>
            <p:cNvSpPr/>
            <p:nvPr/>
          </p:nvSpPr>
          <p:spPr>
            <a:xfrm>
              <a:off x="8159298"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78" name="矩形 77">
              <a:extLst>
                <a:ext uri="{FF2B5EF4-FFF2-40B4-BE49-F238E27FC236}">
                  <a16:creationId xmlns:a16="http://schemas.microsoft.com/office/drawing/2014/main" id="{D35CB9CF-9148-4A95-A6D8-F6B8480B7836}"/>
                </a:ext>
              </a:extLst>
            </p:cNvPr>
            <p:cNvSpPr/>
            <p:nvPr/>
          </p:nvSpPr>
          <p:spPr>
            <a:xfrm>
              <a:off x="8365151"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79" name="矩形 78">
              <a:extLst>
                <a:ext uri="{FF2B5EF4-FFF2-40B4-BE49-F238E27FC236}">
                  <a16:creationId xmlns:a16="http://schemas.microsoft.com/office/drawing/2014/main" id="{06A1B1A1-2AA2-4BC4-827E-664E24455262}"/>
                </a:ext>
              </a:extLst>
            </p:cNvPr>
            <p:cNvSpPr/>
            <p:nvPr/>
          </p:nvSpPr>
          <p:spPr>
            <a:xfrm>
              <a:off x="8568886"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0" name="矩形 79">
              <a:extLst>
                <a:ext uri="{FF2B5EF4-FFF2-40B4-BE49-F238E27FC236}">
                  <a16:creationId xmlns:a16="http://schemas.microsoft.com/office/drawing/2014/main" id="{8E752524-EF5D-42DE-8BF9-3CC436737F34}"/>
                </a:ext>
              </a:extLst>
            </p:cNvPr>
            <p:cNvSpPr/>
            <p:nvPr/>
          </p:nvSpPr>
          <p:spPr>
            <a:xfrm>
              <a:off x="8769206"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1" name="矩形 80">
              <a:extLst>
                <a:ext uri="{FF2B5EF4-FFF2-40B4-BE49-F238E27FC236}">
                  <a16:creationId xmlns:a16="http://schemas.microsoft.com/office/drawing/2014/main" id="{C485DEC7-BC06-447E-A4DB-23DFDA70D25E}"/>
                </a:ext>
              </a:extLst>
            </p:cNvPr>
            <p:cNvSpPr/>
            <p:nvPr/>
          </p:nvSpPr>
          <p:spPr>
            <a:xfrm>
              <a:off x="8969526"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553150D3-3F7E-4B73-8710-6312681125A4}"/>
                    </a:ext>
                  </a:extLst>
                </p:cNvPr>
                <p:cNvSpPr txBox="1"/>
                <p:nvPr/>
              </p:nvSpPr>
              <p:spPr>
                <a:xfrm>
                  <a:off x="7458256" y="5346306"/>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𝑜</m:t>
                            </m:r>
                          </m:e>
                          <m:sub>
                            <m:r>
                              <a:rPr lang="en-US" altLang="zh-CN" sz="1400" i="1">
                                <a:latin typeface="Cambria Math"/>
                              </a:rPr>
                              <m:t>1</m:t>
                            </m:r>
                          </m:sub>
                        </m:sSub>
                      </m:oMath>
                    </m:oMathPara>
                  </a14:m>
                  <a:endParaRPr lang="zh-CN" altLang="en-US" sz="1400" dirty="0"/>
                </a:p>
              </p:txBody>
            </p:sp>
          </mc:Choice>
          <mc:Fallback xmlns="">
            <p:sp>
              <p:nvSpPr>
                <p:cNvPr id="82" name="文本框 81">
                  <a:extLst>
                    <a:ext uri="{FF2B5EF4-FFF2-40B4-BE49-F238E27FC236}">
                      <a16:creationId xmlns:a16="http://schemas.microsoft.com/office/drawing/2014/main" id="{553150D3-3F7E-4B73-8710-6312681125A4}"/>
                    </a:ext>
                  </a:extLst>
                </p:cNvPr>
                <p:cNvSpPr txBox="1">
                  <a:spLocks noRot="1" noChangeAspect="1" noMove="1" noResize="1" noEditPoints="1" noAdjustHandles="1" noChangeArrowheads="1" noChangeShapeType="1" noTextEdit="1"/>
                </p:cNvSpPr>
                <p:nvPr/>
              </p:nvSpPr>
              <p:spPr>
                <a:xfrm>
                  <a:off x="7458256" y="5346306"/>
                  <a:ext cx="255377" cy="307777"/>
                </a:xfrm>
                <a:prstGeom prst="rect">
                  <a:avLst/>
                </a:prstGeom>
                <a:blipFill>
                  <a:blip r:embed="rId5"/>
                  <a:stretch>
                    <a:fillRect r="-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0844411C-A3F3-4BAD-85B2-10A7B38DEB59}"/>
                    </a:ext>
                  </a:extLst>
                </p:cNvPr>
                <p:cNvSpPr txBox="1"/>
                <p:nvPr/>
              </p:nvSpPr>
              <p:spPr>
                <a:xfrm>
                  <a:off x="7656186" y="5353739"/>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2</m:t>
                            </m:r>
                          </m:sub>
                        </m:sSub>
                      </m:oMath>
                    </m:oMathPara>
                  </a14:m>
                  <a:endParaRPr lang="zh-CN" altLang="en-US" sz="1400" dirty="0"/>
                </a:p>
              </p:txBody>
            </p:sp>
          </mc:Choice>
          <mc:Fallback xmlns="">
            <p:sp>
              <p:nvSpPr>
                <p:cNvPr id="83" name="文本框 82">
                  <a:extLst>
                    <a:ext uri="{FF2B5EF4-FFF2-40B4-BE49-F238E27FC236}">
                      <a16:creationId xmlns:a16="http://schemas.microsoft.com/office/drawing/2014/main" id="{0844411C-A3F3-4BAD-85B2-10A7B38DEB59}"/>
                    </a:ext>
                  </a:extLst>
                </p:cNvPr>
                <p:cNvSpPr txBox="1">
                  <a:spLocks noRot="1" noChangeAspect="1" noMove="1" noResize="1" noEditPoints="1" noAdjustHandles="1" noChangeArrowheads="1" noChangeShapeType="1" noTextEdit="1"/>
                </p:cNvSpPr>
                <p:nvPr/>
              </p:nvSpPr>
              <p:spPr>
                <a:xfrm>
                  <a:off x="7656186" y="5353739"/>
                  <a:ext cx="255377" cy="307777"/>
                </a:xfrm>
                <a:prstGeom prst="rect">
                  <a:avLst/>
                </a:prstGeom>
                <a:blipFill>
                  <a:blip r:embed="rId6"/>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115B5215-45E4-4FFD-B1A1-854DCFCC5A5F}"/>
                    </a:ext>
                  </a:extLst>
                </p:cNvPr>
                <p:cNvSpPr txBox="1"/>
                <p:nvPr/>
              </p:nvSpPr>
              <p:spPr>
                <a:xfrm>
                  <a:off x="7851826" y="5354300"/>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3</m:t>
                            </m:r>
                          </m:sub>
                        </m:sSub>
                      </m:oMath>
                    </m:oMathPara>
                  </a14:m>
                  <a:endParaRPr lang="zh-CN" altLang="en-US" sz="1400" dirty="0"/>
                </a:p>
              </p:txBody>
            </p:sp>
          </mc:Choice>
          <mc:Fallback xmlns="">
            <p:sp>
              <p:nvSpPr>
                <p:cNvPr id="84" name="文本框 83">
                  <a:extLst>
                    <a:ext uri="{FF2B5EF4-FFF2-40B4-BE49-F238E27FC236}">
                      <a16:creationId xmlns:a16="http://schemas.microsoft.com/office/drawing/2014/main" id="{115B5215-45E4-4FFD-B1A1-854DCFCC5A5F}"/>
                    </a:ext>
                  </a:extLst>
                </p:cNvPr>
                <p:cNvSpPr txBox="1">
                  <a:spLocks noRot="1" noChangeAspect="1" noMove="1" noResize="1" noEditPoints="1" noAdjustHandles="1" noChangeArrowheads="1" noChangeShapeType="1" noTextEdit="1"/>
                </p:cNvSpPr>
                <p:nvPr/>
              </p:nvSpPr>
              <p:spPr>
                <a:xfrm>
                  <a:off x="7851826" y="5354300"/>
                  <a:ext cx="255377" cy="307777"/>
                </a:xfrm>
                <a:prstGeom prst="rect">
                  <a:avLst/>
                </a:prstGeom>
                <a:blipFill>
                  <a:blip r:embed="rId7"/>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FBE0DE78-7547-40CA-AF61-AFF802927500}"/>
                    </a:ext>
                  </a:extLst>
                </p:cNvPr>
                <p:cNvSpPr txBox="1"/>
                <p:nvPr/>
              </p:nvSpPr>
              <p:spPr>
                <a:xfrm>
                  <a:off x="8046839" y="5353739"/>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4</m:t>
                            </m:r>
                          </m:sub>
                        </m:sSub>
                      </m:oMath>
                    </m:oMathPara>
                  </a14:m>
                  <a:endParaRPr lang="zh-CN" altLang="en-US" sz="1400" dirty="0"/>
                </a:p>
              </p:txBody>
            </p:sp>
          </mc:Choice>
          <mc:Fallback xmlns="">
            <p:sp>
              <p:nvSpPr>
                <p:cNvPr id="85" name="文本框 84">
                  <a:extLst>
                    <a:ext uri="{FF2B5EF4-FFF2-40B4-BE49-F238E27FC236}">
                      <a16:creationId xmlns:a16="http://schemas.microsoft.com/office/drawing/2014/main" id="{FBE0DE78-7547-40CA-AF61-AFF802927500}"/>
                    </a:ext>
                  </a:extLst>
                </p:cNvPr>
                <p:cNvSpPr txBox="1">
                  <a:spLocks noRot="1" noChangeAspect="1" noMove="1" noResize="1" noEditPoints="1" noAdjustHandles="1" noChangeArrowheads="1" noChangeShapeType="1" noTextEdit="1"/>
                </p:cNvSpPr>
                <p:nvPr/>
              </p:nvSpPr>
              <p:spPr>
                <a:xfrm>
                  <a:off x="8046839" y="5353739"/>
                  <a:ext cx="255377" cy="307777"/>
                </a:xfrm>
                <a:prstGeom prst="rect">
                  <a:avLst/>
                </a:prstGeom>
                <a:blipFill>
                  <a:blip r:embed="rId8"/>
                  <a:stretch>
                    <a:fillRect r="-14286"/>
                  </a:stretch>
                </a:blipFill>
              </p:spPr>
              <p:txBody>
                <a:bodyPr/>
                <a:lstStyle/>
                <a:p>
                  <a:r>
                    <a:rPr lang="zh-CN" altLang="en-US">
                      <a:noFill/>
                    </a:rPr>
                    <a:t> </a:t>
                  </a:r>
                </a:p>
              </p:txBody>
            </p:sp>
          </mc:Fallback>
        </mc:AlternateContent>
        <p:sp>
          <p:nvSpPr>
            <p:cNvPr id="86" name="矩形 85">
              <a:extLst>
                <a:ext uri="{FF2B5EF4-FFF2-40B4-BE49-F238E27FC236}">
                  <a16:creationId xmlns:a16="http://schemas.microsoft.com/office/drawing/2014/main" id="{FC746690-22AF-4C95-849B-0EB55418D8D6}"/>
                </a:ext>
              </a:extLst>
            </p:cNvPr>
            <p:cNvSpPr/>
            <p:nvPr/>
          </p:nvSpPr>
          <p:spPr>
            <a:xfrm>
              <a:off x="9170724"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7" name="矩形 86">
              <a:extLst>
                <a:ext uri="{FF2B5EF4-FFF2-40B4-BE49-F238E27FC236}">
                  <a16:creationId xmlns:a16="http://schemas.microsoft.com/office/drawing/2014/main" id="{7729E629-606E-4B27-8667-624FBCF28B3E}"/>
                </a:ext>
              </a:extLst>
            </p:cNvPr>
            <p:cNvSpPr/>
            <p:nvPr/>
          </p:nvSpPr>
          <p:spPr>
            <a:xfrm>
              <a:off x="9381824"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8" name="矩形 87">
              <a:extLst>
                <a:ext uri="{FF2B5EF4-FFF2-40B4-BE49-F238E27FC236}">
                  <a16:creationId xmlns:a16="http://schemas.microsoft.com/office/drawing/2014/main" id="{D500D946-BB6F-4665-9D98-F58393255F23}"/>
                </a:ext>
              </a:extLst>
            </p:cNvPr>
            <p:cNvSpPr/>
            <p:nvPr/>
          </p:nvSpPr>
          <p:spPr>
            <a:xfrm>
              <a:off x="9568069"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9" name="矩形 88">
              <a:extLst>
                <a:ext uri="{FF2B5EF4-FFF2-40B4-BE49-F238E27FC236}">
                  <a16:creationId xmlns:a16="http://schemas.microsoft.com/office/drawing/2014/main" id="{8A22362E-7643-4A2E-9D28-E5DC92499AC4}"/>
                </a:ext>
              </a:extLst>
            </p:cNvPr>
            <p:cNvSpPr/>
            <p:nvPr/>
          </p:nvSpPr>
          <p:spPr>
            <a:xfrm>
              <a:off x="9760994"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90" name="矩形 89">
              <a:extLst>
                <a:ext uri="{FF2B5EF4-FFF2-40B4-BE49-F238E27FC236}">
                  <a16:creationId xmlns:a16="http://schemas.microsoft.com/office/drawing/2014/main" id="{B4BFC16B-0C43-4F5F-9A3A-AC8D6D3816DD}"/>
                </a:ext>
              </a:extLst>
            </p:cNvPr>
            <p:cNvSpPr/>
            <p:nvPr/>
          </p:nvSpPr>
          <p:spPr>
            <a:xfrm>
              <a:off x="9953919"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91" name="矩形 90">
              <a:extLst>
                <a:ext uri="{FF2B5EF4-FFF2-40B4-BE49-F238E27FC236}">
                  <a16:creationId xmlns:a16="http://schemas.microsoft.com/office/drawing/2014/main" id="{A73B349C-B209-4693-A2A9-7CC860D69293}"/>
                </a:ext>
              </a:extLst>
            </p:cNvPr>
            <p:cNvSpPr/>
            <p:nvPr/>
          </p:nvSpPr>
          <p:spPr>
            <a:xfrm>
              <a:off x="10151933"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92" name="矩形 91">
              <a:extLst>
                <a:ext uri="{FF2B5EF4-FFF2-40B4-BE49-F238E27FC236}">
                  <a16:creationId xmlns:a16="http://schemas.microsoft.com/office/drawing/2014/main" id="{0227E4C2-2195-42CF-8B57-C79449E00B7E}"/>
                </a:ext>
              </a:extLst>
            </p:cNvPr>
            <p:cNvSpPr/>
            <p:nvPr/>
          </p:nvSpPr>
          <p:spPr>
            <a:xfrm>
              <a:off x="10361817"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93" name="矩形 92">
              <a:extLst>
                <a:ext uri="{FF2B5EF4-FFF2-40B4-BE49-F238E27FC236}">
                  <a16:creationId xmlns:a16="http://schemas.microsoft.com/office/drawing/2014/main" id="{136A9010-E160-43CF-881C-4E106F55ECCB}"/>
                </a:ext>
              </a:extLst>
            </p:cNvPr>
            <p:cNvSpPr/>
            <p:nvPr/>
          </p:nvSpPr>
          <p:spPr>
            <a:xfrm>
              <a:off x="10558621"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B6E1608A-8E45-4EF5-9ACC-E85973316B7B}"/>
                    </a:ext>
                  </a:extLst>
                </p:cNvPr>
                <p:cNvSpPr txBox="1"/>
                <p:nvPr/>
              </p:nvSpPr>
              <p:spPr>
                <a:xfrm>
                  <a:off x="10474304" y="5343814"/>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𝑇</m:t>
                            </m:r>
                          </m:sub>
                        </m:sSub>
                      </m:oMath>
                    </m:oMathPara>
                  </a14:m>
                  <a:endParaRPr lang="zh-CN" altLang="en-US" sz="1400" dirty="0"/>
                </a:p>
              </p:txBody>
            </p:sp>
          </mc:Choice>
          <mc:Fallback xmlns="">
            <p:sp>
              <p:nvSpPr>
                <p:cNvPr id="94" name="文本框 93">
                  <a:extLst>
                    <a:ext uri="{FF2B5EF4-FFF2-40B4-BE49-F238E27FC236}">
                      <a16:creationId xmlns:a16="http://schemas.microsoft.com/office/drawing/2014/main" id="{B6E1608A-8E45-4EF5-9ACC-E85973316B7B}"/>
                    </a:ext>
                  </a:extLst>
                </p:cNvPr>
                <p:cNvSpPr txBox="1">
                  <a:spLocks noRot="1" noChangeAspect="1" noMove="1" noResize="1" noEditPoints="1" noAdjustHandles="1" noChangeArrowheads="1" noChangeShapeType="1" noTextEdit="1"/>
                </p:cNvSpPr>
                <p:nvPr/>
              </p:nvSpPr>
              <p:spPr>
                <a:xfrm>
                  <a:off x="10474304" y="5343814"/>
                  <a:ext cx="255377" cy="307777"/>
                </a:xfrm>
                <a:prstGeom prst="rect">
                  <a:avLst/>
                </a:prstGeom>
                <a:blipFill>
                  <a:blip r:embed="rId9"/>
                  <a:stretch>
                    <a:fillRect r="-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9C6CE0AC-50FE-4243-86A4-8A804D9E747E}"/>
                    </a:ext>
                  </a:extLst>
                </p:cNvPr>
                <p:cNvSpPr txBox="1"/>
                <p:nvPr/>
              </p:nvSpPr>
              <p:spPr>
                <a:xfrm>
                  <a:off x="8277111" y="5363664"/>
                  <a:ext cx="694458"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xmlns="">
            <p:sp>
              <p:nvSpPr>
                <p:cNvPr id="95" name="文本框 94">
                  <a:extLst>
                    <a:ext uri="{FF2B5EF4-FFF2-40B4-BE49-F238E27FC236}">
                      <a16:creationId xmlns:a16="http://schemas.microsoft.com/office/drawing/2014/main" id="{9C6CE0AC-50FE-4243-86A4-8A804D9E747E}"/>
                    </a:ext>
                  </a:extLst>
                </p:cNvPr>
                <p:cNvSpPr txBox="1">
                  <a:spLocks noRot="1" noChangeAspect="1" noMove="1" noResize="1" noEditPoints="1" noAdjustHandles="1" noChangeArrowheads="1" noChangeShapeType="1" noTextEdit="1"/>
                </p:cNvSpPr>
                <p:nvPr/>
              </p:nvSpPr>
              <p:spPr>
                <a:xfrm>
                  <a:off x="8277111" y="5363664"/>
                  <a:ext cx="694458" cy="307777"/>
                </a:xfrm>
                <a:prstGeom prst="rect">
                  <a:avLst/>
                </a:prstGeom>
                <a:blipFill>
                  <a:blip r:embed="rId10"/>
                  <a:stretch>
                    <a:fillRect/>
                  </a:stretch>
                </a:blipFill>
              </p:spPr>
              <p:txBody>
                <a:bodyPr/>
                <a:lstStyle/>
                <a:p>
                  <a:r>
                    <a:rPr lang="zh-CN" altLang="en-US">
                      <a:noFill/>
                    </a:rPr>
                    <a:t> </a:t>
                  </a:r>
                </a:p>
              </p:txBody>
            </p:sp>
          </mc:Fallback>
        </mc:AlternateContent>
        <p:cxnSp>
          <p:nvCxnSpPr>
            <p:cNvPr id="96" name="直接箭头连接符 95">
              <a:extLst>
                <a:ext uri="{FF2B5EF4-FFF2-40B4-BE49-F238E27FC236}">
                  <a16:creationId xmlns:a16="http://schemas.microsoft.com/office/drawing/2014/main" id="{4BBBE0F8-10CE-4D28-A887-E1E502CAD551}"/>
                </a:ext>
              </a:extLst>
            </p:cNvPr>
            <p:cNvCxnSpPr/>
            <p:nvPr/>
          </p:nvCxnSpPr>
          <p:spPr>
            <a:xfrm>
              <a:off x="8267298" y="5762736"/>
              <a:ext cx="1784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7641027A-1B9F-4B01-88A7-3354A0A921F7}"/>
                </a:ext>
              </a:extLst>
            </p:cNvPr>
            <p:cNvSpPr txBox="1"/>
            <p:nvPr/>
          </p:nvSpPr>
          <p:spPr>
            <a:xfrm>
              <a:off x="9086122" y="5505025"/>
              <a:ext cx="242374"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t</a:t>
              </a:r>
              <a:endParaRPr lang="zh-CN" altLang="en-US" sz="1400" i="1" dirty="0">
                <a:latin typeface="Times New Roman" panose="02020603050405020304" pitchFamily="18" charset="0"/>
                <a:cs typeface="Times New Roman" panose="02020603050405020304" pitchFamily="18" charset="0"/>
              </a:endParaRPr>
            </a:p>
          </p:txBody>
        </p:sp>
        <p:cxnSp>
          <p:nvCxnSpPr>
            <p:cNvPr id="98" name="直接箭头连接符 97">
              <a:extLst>
                <a:ext uri="{FF2B5EF4-FFF2-40B4-BE49-F238E27FC236}">
                  <a16:creationId xmlns:a16="http://schemas.microsoft.com/office/drawing/2014/main" id="{FA7AB923-5E2D-4A97-A42F-3129C0625A46}"/>
                </a:ext>
              </a:extLst>
            </p:cNvPr>
            <p:cNvCxnSpPr>
              <a:cxnSpLocks/>
            </p:cNvCxnSpPr>
            <p:nvPr/>
          </p:nvCxnSpPr>
          <p:spPr>
            <a:xfrm>
              <a:off x="8472416" y="3594064"/>
              <a:ext cx="395495" cy="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5B741D06-6435-434F-8ADE-E11D280694EF}"/>
                </a:ext>
              </a:extLst>
            </p:cNvPr>
            <p:cNvCxnSpPr>
              <a:cxnSpLocks/>
            </p:cNvCxnSpPr>
            <p:nvPr/>
          </p:nvCxnSpPr>
          <p:spPr>
            <a:xfrm>
              <a:off x="9344056" y="3606440"/>
              <a:ext cx="344857" cy="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B939A823-5AFC-4A97-90CC-346D43EC9D53}"/>
                </a:ext>
              </a:extLst>
            </p:cNvPr>
            <p:cNvCxnSpPr>
              <a:cxnSpLocks/>
              <a:stCxn id="63" idx="6"/>
              <a:endCxn id="69" idx="1"/>
            </p:cNvCxnSpPr>
            <p:nvPr/>
          </p:nvCxnSpPr>
          <p:spPr>
            <a:xfrm>
              <a:off x="10159984" y="3609893"/>
              <a:ext cx="350219" cy="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53">
              <a:extLst>
                <a:ext uri="{FF2B5EF4-FFF2-40B4-BE49-F238E27FC236}">
                  <a16:creationId xmlns:a16="http://schemas.microsoft.com/office/drawing/2014/main" id="{CB84F24A-0B29-44CE-8C77-29AA3B52B923}"/>
                </a:ext>
              </a:extLst>
            </p:cNvPr>
            <p:cNvSpPr txBox="1"/>
            <p:nvPr/>
          </p:nvSpPr>
          <p:spPr>
            <a:xfrm>
              <a:off x="7174713" y="3385855"/>
              <a:ext cx="468000" cy="468000"/>
            </a:xfrm>
            <a:prstGeom prst="rect">
              <a:avLst/>
            </a:prstGeom>
            <a:noFill/>
          </p:spPr>
          <p:txBody>
            <a:bodyPr wrap="none" rtlCol="0">
              <a:noAutofit/>
            </a:bodyPr>
            <a:lstStyle/>
            <a:p>
              <a:pPr algn="ctr"/>
              <a:r>
                <a:rPr lang="en-US" altLang="zh-CN" dirty="0"/>
                <a:t>s</a:t>
              </a:r>
              <a:r>
                <a:rPr lang="en-US" altLang="zh-CN" baseline="-25000" dirty="0"/>
                <a:t>1</a:t>
              </a:r>
              <a:endParaRPr lang="zh-CN" altLang="en-US" baseline="-25000" dirty="0"/>
            </a:p>
          </p:txBody>
        </p:sp>
        <p:cxnSp>
          <p:nvCxnSpPr>
            <p:cNvPr id="102" name="直接箭头连接符 101">
              <a:extLst>
                <a:ext uri="{FF2B5EF4-FFF2-40B4-BE49-F238E27FC236}">
                  <a16:creationId xmlns:a16="http://schemas.microsoft.com/office/drawing/2014/main" id="{A2729020-F879-45FC-9C0C-B874A120D4B6}"/>
                </a:ext>
              </a:extLst>
            </p:cNvPr>
            <p:cNvCxnSpPr>
              <a:cxnSpLocks/>
            </p:cNvCxnSpPr>
            <p:nvPr/>
          </p:nvCxnSpPr>
          <p:spPr>
            <a:xfrm>
              <a:off x="7604482" y="3594064"/>
              <a:ext cx="395495" cy="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EB9CD083-9350-4B20-854F-F2D2E2A29CE8}"/>
                    </a:ext>
                  </a:extLst>
                </p:cNvPr>
                <p:cNvSpPr txBox="1"/>
                <p:nvPr/>
              </p:nvSpPr>
              <p:spPr>
                <a:xfrm>
                  <a:off x="7543624" y="3312404"/>
                  <a:ext cx="44557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12</m:t>
                            </m:r>
                          </m:sub>
                        </m:sSub>
                      </m:oMath>
                    </m:oMathPara>
                  </a14:m>
                  <a:endParaRPr lang="zh-CN" altLang="en-US" sz="1200" dirty="0"/>
                </a:p>
              </p:txBody>
            </p:sp>
          </mc:Choice>
          <mc:Fallback xmlns="">
            <p:sp>
              <p:nvSpPr>
                <p:cNvPr id="103" name="文本框 102">
                  <a:extLst>
                    <a:ext uri="{FF2B5EF4-FFF2-40B4-BE49-F238E27FC236}">
                      <a16:creationId xmlns:a16="http://schemas.microsoft.com/office/drawing/2014/main" id="{EB9CD083-9350-4B20-854F-F2D2E2A29CE8}"/>
                    </a:ext>
                  </a:extLst>
                </p:cNvPr>
                <p:cNvSpPr txBox="1">
                  <a:spLocks noRot="1" noChangeAspect="1" noMove="1" noResize="1" noEditPoints="1" noAdjustHandles="1" noChangeArrowheads="1" noChangeShapeType="1" noTextEdit="1"/>
                </p:cNvSpPr>
                <p:nvPr/>
              </p:nvSpPr>
              <p:spPr>
                <a:xfrm>
                  <a:off x="7543624" y="3312404"/>
                  <a:ext cx="445571"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024C39E6-F648-4AEF-A67E-5D0F956E847D}"/>
                    </a:ext>
                  </a:extLst>
                </p:cNvPr>
                <p:cNvSpPr txBox="1"/>
                <p:nvPr/>
              </p:nvSpPr>
              <p:spPr>
                <a:xfrm>
                  <a:off x="8017821" y="2587155"/>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22</m:t>
                            </m:r>
                          </m:sub>
                        </m:sSub>
                      </m:oMath>
                    </m:oMathPara>
                  </a14:m>
                  <a:endParaRPr lang="zh-CN" altLang="en-US" sz="1200" dirty="0"/>
                </a:p>
              </p:txBody>
            </p:sp>
          </mc:Choice>
          <mc:Fallback xmlns="">
            <p:sp>
              <p:nvSpPr>
                <p:cNvPr id="104" name="文本框 103">
                  <a:extLst>
                    <a:ext uri="{FF2B5EF4-FFF2-40B4-BE49-F238E27FC236}">
                      <a16:creationId xmlns:a16="http://schemas.microsoft.com/office/drawing/2014/main" id="{024C39E6-F648-4AEF-A67E-5D0F956E847D}"/>
                    </a:ext>
                  </a:extLst>
                </p:cNvPr>
                <p:cNvSpPr txBox="1">
                  <a:spLocks noRot="1" noChangeAspect="1" noMove="1" noResize="1" noEditPoints="1" noAdjustHandles="1" noChangeArrowheads="1" noChangeShapeType="1" noTextEdit="1"/>
                </p:cNvSpPr>
                <p:nvPr/>
              </p:nvSpPr>
              <p:spPr>
                <a:xfrm>
                  <a:off x="8017821" y="2587155"/>
                  <a:ext cx="449162" cy="2769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F3DA18CD-645D-4F23-B68D-0A1715B259AB}"/>
                    </a:ext>
                  </a:extLst>
                </p:cNvPr>
                <p:cNvSpPr txBox="1"/>
                <p:nvPr/>
              </p:nvSpPr>
              <p:spPr>
                <a:xfrm>
                  <a:off x="8451500" y="3325459"/>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23</m:t>
                            </m:r>
                          </m:sub>
                        </m:sSub>
                      </m:oMath>
                    </m:oMathPara>
                  </a14:m>
                  <a:endParaRPr lang="zh-CN" altLang="en-US" sz="1200" dirty="0"/>
                </a:p>
              </p:txBody>
            </p:sp>
          </mc:Choice>
          <mc:Fallback xmlns="">
            <p:sp>
              <p:nvSpPr>
                <p:cNvPr id="105" name="文本框 104">
                  <a:extLst>
                    <a:ext uri="{FF2B5EF4-FFF2-40B4-BE49-F238E27FC236}">
                      <a16:creationId xmlns:a16="http://schemas.microsoft.com/office/drawing/2014/main" id="{F3DA18CD-645D-4F23-B68D-0A1715B259AB}"/>
                    </a:ext>
                  </a:extLst>
                </p:cNvPr>
                <p:cNvSpPr txBox="1">
                  <a:spLocks noRot="1" noChangeAspect="1" noMove="1" noResize="1" noEditPoints="1" noAdjustHandles="1" noChangeArrowheads="1" noChangeShapeType="1" noTextEdit="1"/>
                </p:cNvSpPr>
                <p:nvPr/>
              </p:nvSpPr>
              <p:spPr>
                <a:xfrm>
                  <a:off x="8451500" y="3325459"/>
                  <a:ext cx="449162"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933495E8-ECE9-4A75-A4AC-838EA4FC6338}"/>
                    </a:ext>
                  </a:extLst>
                </p:cNvPr>
                <p:cNvSpPr txBox="1"/>
                <p:nvPr/>
              </p:nvSpPr>
              <p:spPr>
                <a:xfrm>
                  <a:off x="8876260" y="2587155"/>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33</m:t>
                            </m:r>
                          </m:sub>
                        </m:sSub>
                      </m:oMath>
                    </m:oMathPara>
                  </a14:m>
                  <a:endParaRPr lang="zh-CN" altLang="en-US" sz="1200" dirty="0"/>
                </a:p>
              </p:txBody>
            </p:sp>
          </mc:Choice>
          <mc:Fallback xmlns="">
            <p:sp>
              <p:nvSpPr>
                <p:cNvPr id="106" name="文本框 105">
                  <a:extLst>
                    <a:ext uri="{FF2B5EF4-FFF2-40B4-BE49-F238E27FC236}">
                      <a16:creationId xmlns:a16="http://schemas.microsoft.com/office/drawing/2014/main" id="{933495E8-ECE9-4A75-A4AC-838EA4FC6338}"/>
                    </a:ext>
                  </a:extLst>
                </p:cNvPr>
                <p:cNvSpPr txBox="1">
                  <a:spLocks noRot="1" noChangeAspect="1" noMove="1" noResize="1" noEditPoints="1" noAdjustHandles="1" noChangeArrowheads="1" noChangeShapeType="1" noTextEdit="1"/>
                </p:cNvSpPr>
                <p:nvPr/>
              </p:nvSpPr>
              <p:spPr>
                <a:xfrm>
                  <a:off x="8876260" y="2587155"/>
                  <a:ext cx="449162"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A4262A37-1EB5-4B76-9AFD-6F585A117F2B}"/>
                    </a:ext>
                  </a:extLst>
                </p:cNvPr>
                <p:cNvSpPr txBox="1"/>
                <p:nvPr/>
              </p:nvSpPr>
              <p:spPr>
                <a:xfrm>
                  <a:off x="9283052" y="3331505"/>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34</m:t>
                            </m:r>
                          </m:sub>
                        </m:sSub>
                      </m:oMath>
                    </m:oMathPara>
                  </a14:m>
                  <a:endParaRPr lang="zh-CN" altLang="en-US" sz="1200" dirty="0"/>
                </a:p>
              </p:txBody>
            </p:sp>
          </mc:Choice>
          <mc:Fallback xmlns="">
            <p:sp>
              <p:nvSpPr>
                <p:cNvPr id="107" name="文本框 106">
                  <a:extLst>
                    <a:ext uri="{FF2B5EF4-FFF2-40B4-BE49-F238E27FC236}">
                      <a16:creationId xmlns:a16="http://schemas.microsoft.com/office/drawing/2014/main" id="{A4262A37-1EB5-4B76-9AFD-6F585A117F2B}"/>
                    </a:ext>
                  </a:extLst>
                </p:cNvPr>
                <p:cNvSpPr txBox="1">
                  <a:spLocks noRot="1" noChangeAspect="1" noMove="1" noResize="1" noEditPoints="1" noAdjustHandles="1" noChangeArrowheads="1" noChangeShapeType="1" noTextEdit="1"/>
                </p:cNvSpPr>
                <p:nvPr/>
              </p:nvSpPr>
              <p:spPr>
                <a:xfrm>
                  <a:off x="9283052" y="3331505"/>
                  <a:ext cx="449162"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68C34959-C664-4DD1-B3D5-366067C0C716}"/>
                    </a:ext>
                  </a:extLst>
                </p:cNvPr>
                <p:cNvSpPr txBox="1"/>
                <p:nvPr/>
              </p:nvSpPr>
              <p:spPr>
                <a:xfrm>
                  <a:off x="9690231" y="2575703"/>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44</m:t>
                            </m:r>
                          </m:sub>
                        </m:sSub>
                      </m:oMath>
                    </m:oMathPara>
                  </a14:m>
                  <a:endParaRPr lang="zh-CN" altLang="en-US" sz="1200" dirty="0"/>
                </a:p>
              </p:txBody>
            </p:sp>
          </mc:Choice>
          <mc:Fallback xmlns="">
            <p:sp>
              <p:nvSpPr>
                <p:cNvPr id="108" name="文本框 107">
                  <a:extLst>
                    <a:ext uri="{FF2B5EF4-FFF2-40B4-BE49-F238E27FC236}">
                      <a16:creationId xmlns:a16="http://schemas.microsoft.com/office/drawing/2014/main" id="{68C34959-C664-4DD1-B3D5-366067C0C716}"/>
                    </a:ext>
                  </a:extLst>
                </p:cNvPr>
                <p:cNvSpPr txBox="1">
                  <a:spLocks noRot="1" noChangeAspect="1" noMove="1" noResize="1" noEditPoints="1" noAdjustHandles="1" noChangeArrowheads="1" noChangeShapeType="1" noTextEdit="1"/>
                </p:cNvSpPr>
                <p:nvPr/>
              </p:nvSpPr>
              <p:spPr>
                <a:xfrm>
                  <a:off x="9690231" y="2575703"/>
                  <a:ext cx="449162" cy="27699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7E717225-D2EC-4AFA-A450-C92803820CF6}"/>
                    </a:ext>
                  </a:extLst>
                </p:cNvPr>
                <p:cNvSpPr txBox="1"/>
                <p:nvPr/>
              </p:nvSpPr>
              <p:spPr>
                <a:xfrm>
                  <a:off x="10120913" y="3331505"/>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45</m:t>
                            </m:r>
                          </m:sub>
                        </m:sSub>
                      </m:oMath>
                    </m:oMathPara>
                  </a14:m>
                  <a:endParaRPr lang="zh-CN" altLang="en-US" sz="1200" dirty="0"/>
                </a:p>
              </p:txBody>
            </p:sp>
          </mc:Choice>
          <mc:Fallback xmlns="">
            <p:sp>
              <p:nvSpPr>
                <p:cNvPr id="109" name="文本框 108">
                  <a:extLst>
                    <a:ext uri="{FF2B5EF4-FFF2-40B4-BE49-F238E27FC236}">
                      <a16:creationId xmlns:a16="http://schemas.microsoft.com/office/drawing/2014/main" id="{7E717225-D2EC-4AFA-A450-C92803820CF6}"/>
                    </a:ext>
                  </a:extLst>
                </p:cNvPr>
                <p:cNvSpPr txBox="1">
                  <a:spLocks noRot="1" noChangeAspect="1" noMove="1" noResize="1" noEditPoints="1" noAdjustHandles="1" noChangeArrowheads="1" noChangeShapeType="1" noTextEdit="1"/>
                </p:cNvSpPr>
                <p:nvPr/>
              </p:nvSpPr>
              <p:spPr>
                <a:xfrm>
                  <a:off x="10120913" y="3331505"/>
                  <a:ext cx="449162" cy="276999"/>
                </a:xfrm>
                <a:prstGeom prst="rect">
                  <a:avLst/>
                </a:prstGeom>
                <a:blipFill>
                  <a:blip r:embed="rId17"/>
                  <a:stretch>
                    <a:fillRect/>
                  </a:stretch>
                </a:blipFill>
              </p:spPr>
              <p:txBody>
                <a:bodyPr/>
                <a:lstStyle/>
                <a:p>
                  <a:r>
                    <a:rPr lang="zh-CN" altLang="en-US">
                      <a:noFill/>
                    </a:rPr>
                    <a:t> </a:t>
                  </a:r>
                </a:p>
              </p:txBody>
            </p:sp>
          </mc:Fallback>
        </mc:AlternateContent>
        <p:grpSp>
          <p:nvGrpSpPr>
            <p:cNvPr id="43" name="组合 42">
              <a:extLst>
                <a:ext uri="{FF2B5EF4-FFF2-40B4-BE49-F238E27FC236}">
                  <a16:creationId xmlns:a16="http://schemas.microsoft.com/office/drawing/2014/main" id="{26FC47BC-401C-4423-AD3A-3F62D98FDA45}"/>
                </a:ext>
              </a:extLst>
            </p:cNvPr>
            <p:cNvGrpSpPr/>
            <p:nvPr/>
          </p:nvGrpSpPr>
          <p:grpSpPr>
            <a:xfrm>
              <a:off x="7801218" y="4177596"/>
              <a:ext cx="564720" cy="418449"/>
              <a:chOff x="7765778" y="4595812"/>
              <a:chExt cx="564720" cy="418449"/>
            </a:xfrm>
          </p:grpSpPr>
          <p:sp>
            <p:nvSpPr>
              <p:cNvPr id="150" name="Rectangle 50">
                <a:extLst>
                  <a:ext uri="{FF2B5EF4-FFF2-40B4-BE49-F238E27FC236}">
                    <a16:creationId xmlns:a16="http://schemas.microsoft.com/office/drawing/2014/main" id="{214A6F66-8689-4599-9F30-947A5D7BC826}"/>
                  </a:ext>
                </a:extLst>
              </p:cNvPr>
              <p:cNvSpPr>
                <a:spLocks noChangeArrowheads="1"/>
              </p:cNvSpPr>
              <p:nvPr/>
            </p:nvSpPr>
            <p:spPr bwMode="auto">
              <a:xfrm>
                <a:off x="7765778" y="4595812"/>
                <a:ext cx="552638" cy="41844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155" name="Freeform 51">
                <a:extLst>
                  <a:ext uri="{FF2B5EF4-FFF2-40B4-BE49-F238E27FC236}">
                    <a16:creationId xmlns:a16="http://schemas.microsoft.com/office/drawing/2014/main" id="{1AA49CAE-7BAD-4173-8FA6-9FE31D84EC5A}"/>
                  </a:ext>
                </a:extLst>
              </p:cNvPr>
              <p:cNvSpPr>
                <a:spLocks/>
              </p:cNvSpPr>
              <p:nvPr/>
            </p:nvSpPr>
            <p:spPr bwMode="auto">
              <a:xfrm>
                <a:off x="7765778" y="4653414"/>
                <a:ext cx="418935" cy="359948"/>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幼圆" panose="02010509060101010101" pitchFamily="49" charset="-122"/>
                  <a:ea typeface="幼圆" panose="02010509060101010101" pitchFamily="49" charset="-122"/>
                </a:endParaRPr>
              </a:p>
            </p:txBody>
          </p:sp>
          <p:sp>
            <p:nvSpPr>
              <p:cNvPr id="156" name="Freeform 51">
                <a:extLst>
                  <a:ext uri="{FF2B5EF4-FFF2-40B4-BE49-F238E27FC236}">
                    <a16:creationId xmlns:a16="http://schemas.microsoft.com/office/drawing/2014/main" id="{30E0C39A-F965-46FB-A6E3-F719187D6201}"/>
                  </a:ext>
                </a:extLst>
              </p:cNvPr>
              <p:cNvSpPr>
                <a:spLocks/>
              </p:cNvSpPr>
              <p:nvPr/>
            </p:nvSpPr>
            <p:spPr bwMode="auto">
              <a:xfrm>
                <a:off x="7999977" y="4645986"/>
                <a:ext cx="330521" cy="359948"/>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ln>
                <a:headEnd/>
                <a:tailEnd/>
              </a:ln>
            </p:spPr>
            <p:style>
              <a:lnRef idx="1">
                <a:schemeClr val="dk1"/>
              </a:lnRef>
              <a:fillRef idx="0">
                <a:schemeClr val="dk1"/>
              </a:fillRef>
              <a:effectRef idx="0">
                <a:schemeClr val="dk1"/>
              </a:effectRef>
              <a:fontRef idx="minor">
                <a:schemeClr val="tx1"/>
              </a:fontRef>
            </p:style>
            <p:txBody>
              <a:bodyPr/>
              <a:lstStyle/>
              <a:p>
                <a:endParaRPr lang="zh-CN" altLang="en-US">
                  <a:latin typeface="幼圆" panose="02010509060101010101" pitchFamily="49" charset="-122"/>
                  <a:ea typeface="幼圆" panose="02010509060101010101" pitchFamily="49" charset="-122"/>
                </a:endParaRPr>
              </a:p>
            </p:txBody>
          </p:sp>
        </p:grpSp>
        <p:grpSp>
          <p:nvGrpSpPr>
            <p:cNvPr id="160" name="组合 159">
              <a:extLst>
                <a:ext uri="{FF2B5EF4-FFF2-40B4-BE49-F238E27FC236}">
                  <a16:creationId xmlns:a16="http://schemas.microsoft.com/office/drawing/2014/main" id="{9A963330-4004-4327-A183-6BBD9445C7AF}"/>
                </a:ext>
              </a:extLst>
            </p:cNvPr>
            <p:cNvGrpSpPr/>
            <p:nvPr/>
          </p:nvGrpSpPr>
          <p:grpSpPr>
            <a:xfrm>
              <a:off x="8830606" y="4160418"/>
              <a:ext cx="564720" cy="418449"/>
              <a:chOff x="7765778" y="4595812"/>
              <a:chExt cx="564720" cy="418449"/>
            </a:xfrm>
          </p:grpSpPr>
          <p:sp>
            <p:nvSpPr>
              <p:cNvPr id="161" name="Rectangle 50">
                <a:extLst>
                  <a:ext uri="{FF2B5EF4-FFF2-40B4-BE49-F238E27FC236}">
                    <a16:creationId xmlns:a16="http://schemas.microsoft.com/office/drawing/2014/main" id="{6A84991D-CBA4-447B-A0CE-D3C8CE88E0E2}"/>
                  </a:ext>
                </a:extLst>
              </p:cNvPr>
              <p:cNvSpPr>
                <a:spLocks noChangeArrowheads="1"/>
              </p:cNvSpPr>
              <p:nvPr/>
            </p:nvSpPr>
            <p:spPr bwMode="auto">
              <a:xfrm>
                <a:off x="7765778" y="4595812"/>
                <a:ext cx="552638" cy="41844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162" name="Freeform 51">
                <a:extLst>
                  <a:ext uri="{FF2B5EF4-FFF2-40B4-BE49-F238E27FC236}">
                    <a16:creationId xmlns:a16="http://schemas.microsoft.com/office/drawing/2014/main" id="{3F683979-1955-41BB-8DC3-3E4BC15287C1}"/>
                  </a:ext>
                </a:extLst>
              </p:cNvPr>
              <p:cNvSpPr>
                <a:spLocks/>
              </p:cNvSpPr>
              <p:nvPr/>
            </p:nvSpPr>
            <p:spPr bwMode="auto">
              <a:xfrm>
                <a:off x="7765779" y="4653414"/>
                <a:ext cx="330522" cy="359948"/>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幼圆" panose="02010509060101010101" pitchFamily="49" charset="-122"/>
                  <a:ea typeface="幼圆" panose="02010509060101010101" pitchFamily="49" charset="-122"/>
                </a:endParaRPr>
              </a:p>
            </p:txBody>
          </p:sp>
          <p:sp>
            <p:nvSpPr>
              <p:cNvPr id="163" name="Freeform 51">
                <a:extLst>
                  <a:ext uri="{FF2B5EF4-FFF2-40B4-BE49-F238E27FC236}">
                    <a16:creationId xmlns:a16="http://schemas.microsoft.com/office/drawing/2014/main" id="{F14D9426-998C-43C5-A06B-0B02D9E656E2}"/>
                  </a:ext>
                </a:extLst>
              </p:cNvPr>
              <p:cNvSpPr>
                <a:spLocks/>
              </p:cNvSpPr>
              <p:nvPr/>
            </p:nvSpPr>
            <p:spPr bwMode="auto">
              <a:xfrm>
                <a:off x="7999977" y="4764482"/>
                <a:ext cx="330521" cy="248539"/>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幼圆" panose="02010509060101010101" pitchFamily="49" charset="-122"/>
                  <a:ea typeface="幼圆" panose="02010509060101010101" pitchFamily="49" charset="-122"/>
                </a:endParaRPr>
              </a:p>
            </p:txBody>
          </p:sp>
        </p:grpSp>
        <p:grpSp>
          <p:nvGrpSpPr>
            <p:cNvPr id="164" name="组合 163">
              <a:extLst>
                <a:ext uri="{FF2B5EF4-FFF2-40B4-BE49-F238E27FC236}">
                  <a16:creationId xmlns:a16="http://schemas.microsoft.com/office/drawing/2014/main" id="{A13EDA9C-129E-428C-9F08-95739456997D}"/>
                </a:ext>
              </a:extLst>
            </p:cNvPr>
            <p:cNvGrpSpPr/>
            <p:nvPr/>
          </p:nvGrpSpPr>
          <p:grpSpPr>
            <a:xfrm>
              <a:off x="9859994" y="4161630"/>
              <a:ext cx="564720" cy="418449"/>
              <a:chOff x="7765778" y="4595812"/>
              <a:chExt cx="564720" cy="418449"/>
            </a:xfrm>
          </p:grpSpPr>
          <p:sp>
            <p:nvSpPr>
              <p:cNvPr id="165" name="Rectangle 50">
                <a:extLst>
                  <a:ext uri="{FF2B5EF4-FFF2-40B4-BE49-F238E27FC236}">
                    <a16:creationId xmlns:a16="http://schemas.microsoft.com/office/drawing/2014/main" id="{F9F1BD17-52CB-4D9E-A5EB-232F735A985C}"/>
                  </a:ext>
                </a:extLst>
              </p:cNvPr>
              <p:cNvSpPr>
                <a:spLocks noChangeArrowheads="1"/>
              </p:cNvSpPr>
              <p:nvPr/>
            </p:nvSpPr>
            <p:spPr bwMode="auto">
              <a:xfrm>
                <a:off x="7765778" y="4595812"/>
                <a:ext cx="552638" cy="41844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166" name="Freeform 51">
                <a:extLst>
                  <a:ext uri="{FF2B5EF4-FFF2-40B4-BE49-F238E27FC236}">
                    <a16:creationId xmlns:a16="http://schemas.microsoft.com/office/drawing/2014/main" id="{AEE1B785-8224-4A7E-B8AE-16B632DBE795}"/>
                  </a:ext>
                </a:extLst>
              </p:cNvPr>
              <p:cNvSpPr>
                <a:spLocks/>
              </p:cNvSpPr>
              <p:nvPr/>
            </p:nvSpPr>
            <p:spPr bwMode="auto">
              <a:xfrm>
                <a:off x="7765778" y="4653414"/>
                <a:ext cx="435355" cy="359948"/>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幼圆" panose="02010509060101010101" pitchFamily="49" charset="-122"/>
                  <a:ea typeface="幼圆" panose="02010509060101010101" pitchFamily="49" charset="-122"/>
                </a:endParaRPr>
              </a:p>
            </p:txBody>
          </p:sp>
          <p:sp>
            <p:nvSpPr>
              <p:cNvPr id="167" name="Freeform 51">
                <a:extLst>
                  <a:ext uri="{FF2B5EF4-FFF2-40B4-BE49-F238E27FC236}">
                    <a16:creationId xmlns:a16="http://schemas.microsoft.com/office/drawing/2014/main" id="{23707A4F-C4A6-4486-9D37-E3E3C6045BE4}"/>
                  </a:ext>
                </a:extLst>
              </p:cNvPr>
              <p:cNvSpPr>
                <a:spLocks/>
              </p:cNvSpPr>
              <p:nvPr/>
            </p:nvSpPr>
            <p:spPr bwMode="auto">
              <a:xfrm>
                <a:off x="7895143" y="4611778"/>
                <a:ext cx="435355" cy="401243"/>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幼圆" panose="02010509060101010101" pitchFamily="49" charset="-122"/>
                  <a:ea typeface="幼圆" panose="02010509060101010101" pitchFamily="49" charset="-122"/>
                </a:endParaRPr>
              </a:p>
            </p:txBody>
          </p:sp>
        </p:grpSp>
        <p:cxnSp>
          <p:nvCxnSpPr>
            <p:cNvPr id="46" name="直接连接符 45">
              <a:extLst>
                <a:ext uri="{FF2B5EF4-FFF2-40B4-BE49-F238E27FC236}">
                  <a16:creationId xmlns:a16="http://schemas.microsoft.com/office/drawing/2014/main" id="{FFB723A6-E04C-48EB-840B-B03D14DB47BC}"/>
                </a:ext>
              </a:extLst>
            </p:cNvPr>
            <p:cNvCxnSpPr>
              <a:stCxn id="67" idx="2"/>
              <a:endCxn id="161" idx="0"/>
            </p:cNvCxnSpPr>
            <p:nvPr/>
          </p:nvCxnSpPr>
          <p:spPr>
            <a:xfrm flipH="1">
              <a:off x="9106925" y="3828859"/>
              <a:ext cx="3155" cy="331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5437A44-AB9D-46BE-863F-EC80749E7269}"/>
                </a:ext>
              </a:extLst>
            </p:cNvPr>
            <p:cNvCxnSpPr>
              <a:stCxn id="68" idx="2"/>
              <a:endCxn id="165" idx="0"/>
            </p:cNvCxnSpPr>
            <p:nvPr/>
          </p:nvCxnSpPr>
          <p:spPr>
            <a:xfrm>
              <a:off x="9943617" y="3853855"/>
              <a:ext cx="192696" cy="307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CD7624F6-83AC-4791-9664-BD0A121238E8}"/>
                </a:ext>
              </a:extLst>
            </p:cNvPr>
            <p:cNvCxnSpPr>
              <a:stCxn id="150" idx="2"/>
              <a:endCxn id="74" idx="0"/>
            </p:cNvCxnSpPr>
            <p:nvPr/>
          </p:nvCxnSpPr>
          <p:spPr>
            <a:xfrm flipH="1">
              <a:off x="7619588" y="4596045"/>
              <a:ext cx="457949" cy="282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6A83563C-C230-477B-BF43-4ABC10EE7F3E}"/>
                </a:ext>
              </a:extLst>
            </p:cNvPr>
            <p:cNvCxnSpPr>
              <a:stCxn id="150" idx="2"/>
              <a:endCxn id="77" idx="0"/>
            </p:cNvCxnSpPr>
            <p:nvPr/>
          </p:nvCxnSpPr>
          <p:spPr>
            <a:xfrm>
              <a:off x="8077537" y="4596045"/>
              <a:ext cx="135761" cy="27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3A97F170-271F-4993-8E24-AC0F2475A910}"/>
                </a:ext>
              </a:extLst>
            </p:cNvPr>
            <p:cNvCxnSpPr>
              <a:stCxn id="161" idx="2"/>
              <a:endCxn id="78" idx="0"/>
            </p:cNvCxnSpPr>
            <p:nvPr/>
          </p:nvCxnSpPr>
          <p:spPr>
            <a:xfrm flipH="1">
              <a:off x="8419151" y="4578867"/>
              <a:ext cx="687774" cy="296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4106D1EC-4EB0-46F2-9175-539110F5F0A3}"/>
                </a:ext>
              </a:extLst>
            </p:cNvPr>
            <p:cNvCxnSpPr>
              <a:stCxn id="161" idx="2"/>
              <a:endCxn id="87" idx="0"/>
            </p:cNvCxnSpPr>
            <p:nvPr/>
          </p:nvCxnSpPr>
          <p:spPr>
            <a:xfrm>
              <a:off x="9106925" y="4578867"/>
              <a:ext cx="328899" cy="296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A7F92561-D704-4014-B362-693B0977A882}"/>
                </a:ext>
              </a:extLst>
            </p:cNvPr>
            <p:cNvCxnSpPr>
              <a:stCxn id="165" idx="2"/>
              <a:endCxn id="88" idx="0"/>
            </p:cNvCxnSpPr>
            <p:nvPr/>
          </p:nvCxnSpPr>
          <p:spPr>
            <a:xfrm flipH="1">
              <a:off x="9622069" y="4580079"/>
              <a:ext cx="514244" cy="295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85E0FD16-1096-432E-A31C-6E4E6DCA16F3}"/>
                </a:ext>
              </a:extLst>
            </p:cNvPr>
            <p:cNvCxnSpPr>
              <a:stCxn id="165" idx="2"/>
              <a:endCxn id="93" idx="0"/>
            </p:cNvCxnSpPr>
            <p:nvPr/>
          </p:nvCxnSpPr>
          <p:spPr>
            <a:xfrm>
              <a:off x="10136313" y="4580079"/>
              <a:ext cx="476308" cy="29573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728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04C9D-5DCF-418D-BA88-A80E98E2B213}"/>
              </a:ext>
            </a:extLst>
          </p:cNvPr>
          <p:cNvSpPr>
            <a:spLocks noGrp="1"/>
          </p:cNvSpPr>
          <p:nvPr>
            <p:ph type="title"/>
          </p:nvPr>
        </p:nvSpPr>
        <p:spPr/>
        <p:txBody>
          <a:bodyPr/>
          <a:lstStyle/>
          <a:p>
            <a:r>
              <a:rPr lang="en-US" altLang="zh-CN" dirty="0"/>
              <a:t>DNN-HMM</a:t>
            </a:r>
            <a:endParaRPr lang="zh-CN" altLang="en-US" dirty="0"/>
          </a:p>
        </p:txBody>
      </p:sp>
      <p:sp>
        <p:nvSpPr>
          <p:cNvPr id="4" name="内容占位符 2">
            <a:extLst>
              <a:ext uri="{FF2B5EF4-FFF2-40B4-BE49-F238E27FC236}">
                <a16:creationId xmlns:a16="http://schemas.microsoft.com/office/drawing/2014/main" id="{A7AB3EA2-423E-4AE8-8F3B-C039AF9CDB81}"/>
              </a:ext>
            </a:extLst>
          </p:cNvPr>
          <p:cNvSpPr>
            <a:spLocks noGrp="1"/>
          </p:cNvSpPr>
          <p:nvPr>
            <p:ph idx="1"/>
          </p:nvPr>
        </p:nvSpPr>
        <p:spPr>
          <a:xfrm>
            <a:off x="685438" y="1371985"/>
            <a:ext cx="10223375" cy="1782879"/>
          </a:xfrm>
        </p:spPr>
        <p:txBody>
          <a:bodyPr>
            <a:normAutofit fontScale="92500"/>
          </a:bodyPr>
          <a:lstStyle/>
          <a:p>
            <a:r>
              <a:rPr lang="en-US" altLang="zh-CN" sz="2400" dirty="0"/>
              <a:t>GMM</a:t>
            </a:r>
            <a:r>
              <a:rPr lang="zh-CN" altLang="en-US" sz="2400" dirty="0"/>
              <a:t>用</a:t>
            </a:r>
            <a:r>
              <a:rPr lang="zh-CN" altLang="en-US" sz="2400" dirty="0">
                <a:solidFill>
                  <a:srgbClr val="FF0000"/>
                </a:solidFill>
              </a:rPr>
              <a:t>深度神经网络（</a:t>
            </a:r>
            <a:r>
              <a:rPr lang="en-US" altLang="zh-CN" sz="2400" dirty="0">
                <a:solidFill>
                  <a:srgbClr val="FF0000"/>
                </a:solidFill>
              </a:rPr>
              <a:t>DNN</a:t>
            </a:r>
            <a:r>
              <a:rPr lang="zh-CN" altLang="en-US" sz="2400" dirty="0">
                <a:solidFill>
                  <a:srgbClr val="FF0000"/>
                </a:solidFill>
              </a:rPr>
              <a:t>）</a:t>
            </a:r>
            <a:r>
              <a:rPr lang="zh-CN" altLang="en-US" sz="2400" dirty="0"/>
              <a:t>替代，</a:t>
            </a:r>
            <a:r>
              <a:rPr lang="en-US" altLang="zh-CN" sz="2400" dirty="0"/>
              <a:t>HMM</a:t>
            </a:r>
            <a:r>
              <a:rPr lang="zh-CN" altLang="en-US" sz="2400" dirty="0"/>
              <a:t>的转移概率和初始状态概率保持不变。</a:t>
            </a:r>
            <a:endParaRPr lang="en-US" altLang="zh-CN" sz="2400" dirty="0"/>
          </a:p>
          <a:p>
            <a:r>
              <a:rPr lang="en-US" altLang="zh-CN" sz="2400" dirty="0"/>
              <a:t>DNN</a:t>
            </a:r>
            <a:r>
              <a:rPr lang="zh-CN" altLang="en-US" sz="2400" dirty="0"/>
              <a:t>能够对包含多帧数据的特征进行处理，可以表征更丰富的语音变化特征；</a:t>
            </a:r>
            <a:endParaRPr lang="en-US" altLang="zh-CN" sz="2400" dirty="0"/>
          </a:p>
          <a:p>
            <a:r>
              <a:rPr lang="zh-CN" altLang="en-US" sz="2400" dirty="0"/>
              <a:t>相对于 </a:t>
            </a:r>
            <a:r>
              <a:rPr lang="en-US" altLang="zh-CN" sz="2400" dirty="0"/>
              <a:t>GMM</a:t>
            </a:r>
            <a:r>
              <a:rPr lang="zh-CN" altLang="en-US" sz="2400" dirty="0"/>
              <a:t>，</a:t>
            </a:r>
            <a:r>
              <a:rPr lang="en-US" altLang="zh-CN" sz="2400" dirty="0"/>
              <a:t>DNN </a:t>
            </a:r>
            <a:r>
              <a:rPr lang="zh-CN" altLang="en-US" sz="2400" dirty="0"/>
              <a:t>对 </a:t>
            </a:r>
            <a:r>
              <a:rPr lang="en-US" altLang="zh-CN" sz="2400" dirty="0"/>
              <a:t>HMM </a:t>
            </a:r>
            <a:r>
              <a:rPr lang="zh-CN" altLang="en-US" sz="2400" dirty="0"/>
              <a:t>中后验概率的估计不需要很苛刻的数据分布假设，条件更宽泛。</a:t>
            </a:r>
            <a:endParaRPr lang="zh-CN" altLang="en-US" sz="2400" dirty="0">
              <a:latin typeface="+mn-ea"/>
            </a:endParaRPr>
          </a:p>
        </p:txBody>
      </p:sp>
      <p:grpSp>
        <p:nvGrpSpPr>
          <p:cNvPr id="5" name="组合 4">
            <a:extLst>
              <a:ext uri="{FF2B5EF4-FFF2-40B4-BE49-F238E27FC236}">
                <a16:creationId xmlns:a16="http://schemas.microsoft.com/office/drawing/2014/main" id="{BA4E2FAA-80A3-4935-90A7-EFD0D547E438}"/>
              </a:ext>
            </a:extLst>
          </p:cNvPr>
          <p:cNvGrpSpPr/>
          <p:nvPr/>
        </p:nvGrpSpPr>
        <p:grpSpPr>
          <a:xfrm>
            <a:off x="3522884" y="3324297"/>
            <a:ext cx="3833426" cy="3237099"/>
            <a:chOff x="7144777" y="2575703"/>
            <a:chExt cx="3833426" cy="3237099"/>
          </a:xfrm>
        </p:grpSpPr>
        <p:cxnSp>
          <p:nvCxnSpPr>
            <p:cNvPr id="6" name="直接连接符 5">
              <a:extLst>
                <a:ext uri="{FF2B5EF4-FFF2-40B4-BE49-F238E27FC236}">
                  <a16:creationId xmlns:a16="http://schemas.microsoft.com/office/drawing/2014/main" id="{9E0D2624-8FC1-4164-B439-F0169774AA1D}"/>
                </a:ext>
              </a:extLst>
            </p:cNvPr>
            <p:cNvCxnSpPr>
              <a:cxnSpLocks/>
              <a:stCxn id="75" idx="0"/>
              <a:endCxn id="7" idx="4"/>
            </p:cNvCxnSpPr>
            <p:nvPr/>
          </p:nvCxnSpPr>
          <p:spPr>
            <a:xfrm flipV="1">
              <a:off x="8077537" y="3818493"/>
              <a:ext cx="161251" cy="359103"/>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8">
              <a:extLst>
                <a:ext uri="{FF2B5EF4-FFF2-40B4-BE49-F238E27FC236}">
                  <a16:creationId xmlns:a16="http://schemas.microsoft.com/office/drawing/2014/main" id="{17497A88-83C7-419C-8047-2FA85E05C7B6}"/>
                </a:ext>
              </a:extLst>
            </p:cNvPr>
            <p:cNvSpPr>
              <a:spLocks noChangeAspect="1" noChangeArrowheads="1"/>
            </p:cNvSpPr>
            <p:nvPr/>
          </p:nvSpPr>
          <p:spPr bwMode="auto">
            <a:xfrm>
              <a:off x="8004788" y="3350493"/>
              <a:ext cx="468000" cy="468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8" name="Oval 9">
              <a:extLst>
                <a:ext uri="{FF2B5EF4-FFF2-40B4-BE49-F238E27FC236}">
                  <a16:creationId xmlns:a16="http://schemas.microsoft.com/office/drawing/2014/main" id="{806AF600-F569-4AF4-8456-034B882E9603}"/>
                </a:ext>
              </a:extLst>
            </p:cNvPr>
            <p:cNvSpPr>
              <a:spLocks noChangeAspect="1" noChangeArrowheads="1"/>
            </p:cNvSpPr>
            <p:nvPr/>
          </p:nvSpPr>
          <p:spPr bwMode="auto">
            <a:xfrm>
              <a:off x="8062528" y="2847341"/>
              <a:ext cx="336796" cy="5071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9" name="Oval 8">
              <a:extLst>
                <a:ext uri="{FF2B5EF4-FFF2-40B4-BE49-F238E27FC236}">
                  <a16:creationId xmlns:a16="http://schemas.microsoft.com/office/drawing/2014/main" id="{2B76F107-A4EF-4F7C-9C66-B584A9680098}"/>
                </a:ext>
              </a:extLst>
            </p:cNvPr>
            <p:cNvSpPr>
              <a:spLocks noChangeAspect="1" noChangeArrowheads="1"/>
            </p:cNvSpPr>
            <p:nvPr/>
          </p:nvSpPr>
          <p:spPr bwMode="auto">
            <a:xfrm>
              <a:off x="8870694" y="3362515"/>
              <a:ext cx="468000" cy="468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0" name="Line 11">
              <a:extLst>
                <a:ext uri="{FF2B5EF4-FFF2-40B4-BE49-F238E27FC236}">
                  <a16:creationId xmlns:a16="http://schemas.microsoft.com/office/drawing/2014/main" id="{ACF68C0E-AD9D-47B6-BC48-F2C465D77A40}"/>
                </a:ext>
              </a:extLst>
            </p:cNvPr>
            <p:cNvSpPr>
              <a:spLocks noChangeShapeType="1"/>
            </p:cNvSpPr>
            <p:nvPr/>
          </p:nvSpPr>
          <p:spPr bwMode="auto">
            <a:xfrm flipV="1">
              <a:off x="8393204" y="3008497"/>
              <a:ext cx="0" cy="115655"/>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11" name="Oval 8">
              <a:extLst>
                <a:ext uri="{FF2B5EF4-FFF2-40B4-BE49-F238E27FC236}">
                  <a16:creationId xmlns:a16="http://schemas.microsoft.com/office/drawing/2014/main" id="{5B2EF6CF-B809-47B7-981D-91E7F21F291B}"/>
                </a:ext>
              </a:extLst>
            </p:cNvPr>
            <p:cNvSpPr>
              <a:spLocks noChangeAspect="1" noChangeArrowheads="1"/>
            </p:cNvSpPr>
            <p:nvPr/>
          </p:nvSpPr>
          <p:spPr bwMode="auto">
            <a:xfrm>
              <a:off x="9691984" y="3375893"/>
              <a:ext cx="468000" cy="468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2" name="Oval 8">
              <a:extLst>
                <a:ext uri="{FF2B5EF4-FFF2-40B4-BE49-F238E27FC236}">
                  <a16:creationId xmlns:a16="http://schemas.microsoft.com/office/drawing/2014/main" id="{E48E23E3-499F-4322-9682-647FF0E6B37F}"/>
                </a:ext>
              </a:extLst>
            </p:cNvPr>
            <p:cNvSpPr>
              <a:spLocks noChangeAspect="1" noChangeArrowheads="1"/>
            </p:cNvSpPr>
            <p:nvPr/>
          </p:nvSpPr>
          <p:spPr bwMode="auto">
            <a:xfrm>
              <a:off x="10504734" y="3374979"/>
              <a:ext cx="468000" cy="468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13" name="Oval 8">
              <a:extLst>
                <a:ext uri="{FF2B5EF4-FFF2-40B4-BE49-F238E27FC236}">
                  <a16:creationId xmlns:a16="http://schemas.microsoft.com/office/drawing/2014/main" id="{84E0A6D4-1E30-4BEC-AC77-4AC02297D8C2}"/>
                </a:ext>
              </a:extLst>
            </p:cNvPr>
            <p:cNvSpPr>
              <a:spLocks noChangeAspect="1" noChangeArrowheads="1"/>
            </p:cNvSpPr>
            <p:nvPr/>
          </p:nvSpPr>
          <p:spPr bwMode="auto">
            <a:xfrm>
              <a:off x="7144777" y="3367470"/>
              <a:ext cx="468000" cy="468000"/>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14" name="TextBox 53">
              <a:extLst>
                <a:ext uri="{FF2B5EF4-FFF2-40B4-BE49-F238E27FC236}">
                  <a16:creationId xmlns:a16="http://schemas.microsoft.com/office/drawing/2014/main" id="{B44F74DE-86A5-4B1D-BA22-704EBFF8C0A8}"/>
                </a:ext>
              </a:extLst>
            </p:cNvPr>
            <p:cNvSpPr txBox="1"/>
            <p:nvPr/>
          </p:nvSpPr>
          <p:spPr>
            <a:xfrm>
              <a:off x="8028208" y="3354426"/>
              <a:ext cx="468000" cy="468000"/>
            </a:xfrm>
            <a:prstGeom prst="rect">
              <a:avLst/>
            </a:prstGeom>
            <a:noFill/>
          </p:spPr>
          <p:txBody>
            <a:bodyPr wrap="none" rtlCol="0">
              <a:noAutofit/>
            </a:bodyPr>
            <a:lstStyle/>
            <a:p>
              <a:pPr algn="ctr"/>
              <a:r>
                <a:rPr lang="en-US" altLang="zh-CN" dirty="0"/>
                <a:t>s</a:t>
              </a:r>
              <a:r>
                <a:rPr lang="en-US" altLang="zh-CN" baseline="-25000" dirty="0"/>
                <a:t>2</a:t>
              </a:r>
              <a:endParaRPr lang="zh-CN" altLang="en-US" baseline="-25000" dirty="0"/>
            </a:p>
          </p:txBody>
        </p:sp>
        <p:sp>
          <p:nvSpPr>
            <p:cNvPr id="15" name="TextBox 54">
              <a:extLst>
                <a:ext uri="{FF2B5EF4-FFF2-40B4-BE49-F238E27FC236}">
                  <a16:creationId xmlns:a16="http://schemas.microsoft.com/office/drawing/2014/main" id="{C1A0613B-8FEF-4F4C-9526-CB3E5A35EF74}"/>
                </a:ext>
              </a:extLst>
            </p:cNvPr>
            <p:cNvSpPr txBox="1"/>
            <p:nvPr/>
          </p:nvSpPr>
          <p:spPr>
            <a:xfrm>
              <a:off x="8876080" y="3360859"/>
              <a:ext cx="468000" cy="468000"/>
            </a:xfrm>
            <a:prstGeom prst="rect">
              <a:avLst/>
            </a:prstGeom>
            <a:noFill/>
          </p:spPr>
          <p:txBody>
            <a:bodyPr wrap="none" rtlCol="0">
              <a:noAutofit/>
            </a:bodyPr>
            <a:lstStyle/>
            <a:p>
              <a:pPr algn="ctr"/>
              <a:r>
                <a:rPr lang="en-US" altLang="zh-CN" dirty="0"/>
                <a:t>s</a:t>
              </a:r>
              <a:r>
                <a:rPr lang="en-US" altLang="zh-CN" baseline="-25000" dirty="0"/>
                <a:t>3</a:t>
              </a:r>
              <a:endParaRPr lang="zh-CN" altLang="en-US" baseline="-25000" dirty="0"/>
            </a:p>
          </p:txBody>
        </p:sp>
        <p:sp>
          <p:nvSpPr>
            <p:cNvPr id="16" name="TextBox 55">
              <a:extLst>
                <a:ext uri="{FF2B5EF4-FFF2-40B4-BE49-F238E27FC236}">
                  <a16:creationId xmlns:a16="http://schemas.microsoft.com/office/drawing/2014/main" id="{AADDCB80-C768-4856-8849-D1C2B792D32B}"/>
                </a:ext>
              </a:extLst>
            </p:cNvPr>
            <p:cNvSpPr txBox="1"/>
            <p:nvPr/>
          </p:nvSpPr>
          <p:spPr>
            <a:xfrm>
              <a:off x="9709617" y="3385855"/>
              <a:ext cx="468000" cy="468000"/>
            </a:xfrm>
            <a:prstGeom prst="rect">
              <a:avLst/>
            </a:prstGeom>
            <a:noFill/>
          </p:spPr>
          <p:txBody>
            <a:bodyPr wrap="none" rtlCol="0">
              <a:noAutofit/>
            </a:bodyPr>
            <a:lstStyle/>
            <a:p>
              <a:pPr algn="ctr"/>
              <a:r>
                <a:rPr lang="en-US" altLang="zh-CN" dirty="0"/>
                <a:t>s</a:t>
              </a:r>
              <a:r>
                <a:rPr lang="en-US" altLang="zh-CN" baseline="-25000" dirty="0"/>
                <a:t>4</a:t>
              </a:r>
              <a:endParaRPr lang="zh-CN" altLang="en-US" baseline="-25000" dirty="0"/>
            </a:p>
          </p:txBody>
        </p:sp>
        <p:sp>
          <p:nvSpPr>
            <p:cNvPr id="17" name="TextBox 57">
              <a:extLst>
                <a:ext uri="{FF2B5EF4-FFF2-40B4-BE49-F238E27FC236}">
                  <a16:creationId xmlns:a16="http://schemas.microsoft.com/office/drawing/2014/main" id="{1C1EFFDF-4D0F-4D6A-AD71-6A6B2B3350F7}"/>
                </a:ext>
              </a:extLst>
            </p:cNvPr>
            <p:cNvSpPr txBox="1"/>
            <p:nvPr/>
          </p:nvSpPr>
          <p:spPr>
            <a:xfrm>
              <a:off x="10510203" y="3382336"/>
              <a:ext cx="468000" cy="468000"/>
            </a:xfrm>
            <a:prstGeom prst="rect">
              <a:avLst/>
            </a:prstGeom>
            <a:noFill/>
          </p:spPr>
          <p:txBody>
            <a:bodyPr wrap="none" rtlCol="0">
              <a:noAutofit/>
            </a:bodyPr>
            <a:lstStyle/>
            <a:p>
              <a:pPr algn="ctr"/>
              <a:r>
                <a:rPr lang="en-US" altLang="zh-CN" dirty="0"/>
                <a:t>s</a:t>
              </a:r>
              <a:r>
                <a:rPr lang="en-US" altLang="zh-CN" baseline="-25000" dirty="0"/>
                <a:t>5</a:t>
              </a:r>
              <a:endParaRPr lang="zh-CN" altLang="en-US" baseline="-25000" dirty="0"/>
            </a:p>
          </p:txBody>
        </p:sp>
        <p:sp>
          <p:nvSpPr>
            <p:cNvPr id="18" name="Oval 9">
              <a:extLst>
                <a:ext uri="{FF2B5EF4-FFF2-40B4-BE49-F238E27FC236}">
                  <a16:creationId xmlns:a16="http://schemas.microsoft.com/office/drawing/2014/main" id="{CC287F50-F17A-44C3-9BE4-18D7210035B3}"/>
                </a:ext>
              </a:extLst>
            </p:cNvPr>
            <p:cNvSpPr>
              <a:spLocks noChangeAspect="1" noChangeArrowheads="1"/>
            </p:cNvSpPr>
            <p:nvPr/>
          </p:nvSpPr>
          <p:spPr bwMode="auto">
            <a:xfrm>
              <a:off x="8941928" y="2847881"/>
              <a:ext cx="336796" cy="5071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19" name="Line 11">
              <a:extLst>
                <a:ext uri="{FF2B5EF4-FFF2-40B4-BE49-F238E27FC236}">
                  <a16:creationId xmlns:a16="http://schemas.microsoft.com/office/drawing/2014/main" id="{C8F65EE7-5DBA-4A34-99E8-BCE25C1A3611}"/>
                </a:ext>
              </a:extLst>
            </p:cNvPr>
            <p:cNvSpPr>
              <a:spLocks noChangeShapeType="1"/>
            </p:cNvSpPr>
            <p:nvPr/>
          </p:nvSpPr>
          <p:spPr bwMode="auto">
            <a:xfrm flipV="1">
              <a:off x="9280430" y="3020459"/>
              <a:ext cx="0" cy="115655"/>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20" name="Oval 9">
              <a:extLst>
                <a:ext uri="{FF2B5EF4-FFF2-40B4-BE49-F238E27FC236}">
                  <a16:creationId xmlns:a16="http://schemas.microsoft.com/office/drawing/2014/main" id="{6FF5D9A1-51FF-4E29-B158-8B4BB0AE3785}"/>
                </a:ext>
              </a:extLst>
            </p:cNvPr>
            <p:cNvSpPr>
              <a:spLocks noChangeAspect="1" noChangeArrowheads="1"/>
            </p:cNvSpPr>
            <p:nvPr/>
          </p:nvSpPr>
          <p:spPr bwMode="auto">
            <a:xfrm>
              <a:off x="9757260" y="2861517"/>
              <a:ext cx="336796" cy="507115"/>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21" name="Line 11">
              <a:extLst>
                <a:ext uri="{FF2B5EF4-FFF2-40B4-BE49-F238E27FC236}">
                  <a16:creationId xmlns:a16="http://schemas.microsoft.com/office/drawing/2014/main" id="{26445949-7BBC-4A30-83EB-6BB1776023BB}"/>
                </a:ext>
              </a:extLst>
            </p:cNvPr>
            <p:cNvSpPr>
              <a:spLocks noChangeShapeType="1"/>
            </p:cNvSpPr>
            <p:nvPr/>
          </p:nvSpPr>
          <p:spPr bwMode="auto">
            <a:xfrm flipV="1">
              <a:off x="10094286" y="3036849"/>
              <a:ext cx="0" cy="115655"/>
            </a:xfrm>
            <a:prstGeom prst="line">
              <a:avLst/>
            </a:prstGeom>
            <a:ln>
              <a:headEnd/>
              <a:tailEnd type="triangle" w="med" len="me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22" name="矩形 21">
              <a:extLst>
                <a:ext uri="{FF2B5EF4-FFF2-40B4-BE49-F238E27FC236}">
                  <a16:creationId xmlns:a16="http://schemas.microsoft.com/office/drawing/2014/main" id="{13CD1CCB-C20F-4139-9030-2D615AA7C00F}"/>
                </a:ext>
              </a:extLst>
            </p:cNvPr>
            <p:cNvSpPr/>
            <p:nvPr/>
          </p:nvSpPr>
          <p:spPr>
            <a:xfrm>
              <a:off x="7565588" y="487899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23" name="矩形 22">
              <a:extLst>
                <a:ext uri="{FF2B5EF4-FFF2-40B4-BE49-F238E27FC236}">
                  <a16:creationId xmlns:a16="http://schemas.microsoft.com/office/drawing/2014/main" id="{6218E9BF-7773-4C1C-A8DE-57C486D99A25}"/>
                </a:ext>
              </a:extLst>
            </p:cNvPr>
            <p:cNvSpPr/>
            <p:nvPr/>
          </p:nvSpPr>
          <p:spPr>
            <a:xfrm>
              <a:off x="7766021" y="4877049"/>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24" name="矩形 23">
              <a:extLst>
                <a:ext uri="{FF2B5EF4-FFF2-40B4-BE49-F238E27FC236}">
                  <a16:creationId xmlns:a16="http://schemas.microsoft.com/office/drawing/2014/main" id="{74A37AD1-A7A4-4CC6-BA37-DD2F9BDE14D8}"/>
                </a:ext>
              </a:extLst>
            </p:cNvPr>
            <p:cNvSpPr/>
            <p:nvPr/>
          </p:nvSpPr>
          <p:spPr>
            <a:xfrm>
              <a:off x="7958315"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25" name="矩形 24">
              <a:extLst>
                <a:ext uri="{FF2B5EF4-FFF2-40B4-BE49-F238E27FC236}">
                  <a16:creationId xmlns:a16="http://schemas.microsoft.com/office/drawing/2014/main" id="{C975ADDD-0751-48F5-80FD-E122E6C8FD77}"/>
                </a:ext>
              </a:extLst>
            </p:cNvPr>
            <p:cNvSpPr/>
            <p:nvPr/>
          </p:nvSpPr>
          <p:spPr>
            <a:xfrm>
              <a:off x="8159298"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26" name="矩形 25">
              <a:extLst>
                <a:ext uri="{FF2B5EF4-FFF2-40B4-BE49-F238E27FC236}">
                  <a16:creationId xmlns:a16="http://schemas.microsoft.com/office/drawing/2014/main" id="{4F335226-59D2-45DD-B903-082DA39535F5}"/>
                </a:ext>
              </a:extLst>
            </p:cNvPr>
            <p:cNvSpPr/>
            <p:nvPr/>
          </p:nvSpPr>
          <p:spPr>
            <a:xfrm>
              <a:off x="8365151"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27" name="矩形 26">
              <a:extLst>
                <a:ext uri="{FF2B5EF4-FFF2-40B4-BE49-F238E27FC236}">
                  <a16:creationId xmlns:a16="http://schemas.microsoft.com/office/drawing/2014/main" id="{31F28AFD-4808-4D5A-B00F-94B2009976AE}"/>
                </a:ext>
              </a:extLst>
            </p:cNvPr>
            <p:cNvSpPr/>
            <p:nvPr/>
          </p:nvSpPr>
          <p:spPr>
            <a:xfrm>
              <a:off x="8568886"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28" name="矩形 27">
              <a:extLst>
                <a:ext uri="{FF2B5EF4-FFF2-40B4-BE49-F238E27FC236}">
                  <a16:creationId xmlns:a16="http://schemas.microsoft.com/office/drawing/2014/main" id="{FD720935-5ABF-4E54-A8E1-90633A009711}"/>
                </a:ext>
              </a:extLst>
            </p:cNvPr>
            <p:cNvSpPr/>
            <p:nvPr/>
          </p:nvSpPr>
          <p:spPr>
            <a:xfrm>
              <a:off x="8769206"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29" name="矩形 28">
              <a:extLst>
                <a:ext uri="{FF2B5EF4-FFF2-40B4-BE49-F238E27FC236}">
                  <a16:creationId xmlns:a16="http://schemas.microsoft.com/office/drawing/2014/main" id="{46213E1E-794A-44A6-B468-70351B4887E5}"/>
                </a:ext>
              </a:extLst>
            </p:cNvPr>
            <p:cNvSpPr/>
            <p:nvPr/>
          </p:nvSpPr>
          <p:spPr>
            <a:xfrm>
              <a:off x="8969526"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E7B3084-2A01-443E-9CF8-F673234107F9}"/>
                    </a:ext>
                  </a:extLst>
                </p:cNvPr>
                <p:cNvSpPr txBox="1"/>
                <p:nvPr/>
              </p:nvSpPr>
              <p:spPr>
                <a:xfrm>
                  <a:off x="7458256" y="5346306"/>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a:rPr>
                              <m:t>𝑜</m:t>
                            </m:r>
                          </m:e>
                          <m:sub>
                            <m:r>
                              <a:rPr lang="en-US" altLang="zh-CN" sz="1400" i="1">
                                <a:latin typeface="Cambria Math"/>
                              </a:rPr>
                              <m:t>1</m:t>
                            </m:r>
                          </m:sub>
                        </m:sSub>
                      </m:oMath>
                    </m:oMathPara>
                  </a14:m>
                  <a:endParaRPr lang="zh-CN" altLang="en-US" sz="1400" dirty="0"/>
                </a:p>
              </p:txBody>
            </p:sp>
          </mc:Choice>
          <mc:Fallback xmlns="">
            <p:sp>
              <p:nvSpPr>
                <p:cNvPr id="82" name="文本框 81">
                  <a:extLst>
                    <a:ext uri="{FF2B5EF4-FFF2-40B4-BE49-F238E27FC236}">
                      <a16:creationId xmlns:a16="http://schemas.microsoft.com/office/drawing/2014/main" id="{553150D3-3F7E-4B73-8710-6312681125A4}"/>
                    </a:ext>
                  </a:extLst>
                </p:cNvPr>
                <p:cNvSpPr txBox="1">
                  <a:spLocks noRot="1" noChangeAspect="1" noMove="1" noResize="1" noEditPoints="1" noAdjustHandles="1" noChangeArrowheads="1" noChangeShapeType="1" noTextEdit="1"/>
                </p:cNvSpPr>
                <p:nvPr/>
              </p:nvSpPr>
              <p:spPr>
                <a:xfrm>
                  <a:off x="7458256" y="5346306"/>
                  <a:ext cx="255377" cy="307777"/>
                </a:xfrm>
                <a:prstGeom prst="rect">
                  <a:avLst/>
                </a:prstGeom>
                <a:blipFill>
                  <a:blip r:embed="rId4"/>
                  <a:stretch>
                    <a:fillRect r="-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2914996-B5D1-4331-A2F3-526EE1B0DB7F}"/>
                    </a:ext>
                  </a:extLst>
                </p:cNvPr>
                <p:cNvSpPr txBox="1"/>
                <p:nvPr/>
              </p:nvSpPr>
              <p:spPr>
                <a:xfrm>
                  <a:off x="7656186" y="5353739"/>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2</m:t>
                            </m:r>
                          </m:sub>
                        </m:sSub>
                      </m:oMath>
                    </m:oMathPara>
                  </a14:m>
                  <a:endParaRPr lang="zh-CN" altLang="en-US" sz="1400" dirty="0"/>
                </a:p>
              </p:txBody>
            </p:sp>
          </mc:Choice>
          <mc:Fallback xmlns="">
            <p:sp>
              <p:nvSpPr>
                <p:cNvPr id="83" name="文本框 82">
                  <a:extLst>
                    <a:ext uri="{FF2B5EF4-FFF2-40B4-BE49-F238E27FC236}">
                      <a16:creationId xmlns:a16="http://schemas.microsoft.com/office/drawing/2014/main" id="{0844411C-A3F3-4BAD-85B2-10A7B38DEB59}"/>
                    </a:ext>
                  </a:extLst>
                </p:cNvPr>
                <p:cNvSpPr txBox="1">
                  <a:spLocks noRot="1" noChangeAspect="1" noMove="1" noResize="1" noEditPoints="1" noAdjustHandles="1" noChangeArrowheads="1" noChangeShapeType="1" noTextEdit="1"/>
                </p:cNvSpPr>
                <p:nvPr/>
              </p:nvSpPr>
              <p:spPr>
                <a:xfrm>
                  <a:off x="7656186" y="5353739"/>
                  <a:ext cx="255377" cy="307777"/>
                </a:xfrm>
                <a:prstGeom prst="rect">
                  <a:avLst/>
                </a:prstGeom>
                <a:blipFill>
                  <a:blip r:embed="rId5"/>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35CF3F0-4260-4E7A-9070-3B0ED646C5B4}"/>
                    </a:ext>
                  </a:extLst>
                </p:cNvPr>
                <p:cNvSpPr txBox="1"/>
                <p:nvPr/>
              </p:nvSpPr>
              <p:spPr>
                <a:xfrm>
                  <a:off x="7851826" y="5354300"/>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3</m:t>
                            </m:r>
                          </m:sub>
                        </m:sSub>
                      </m:oMath>
                    </m:oMathPara>
                  </a14:m>
                  <a:endParaRPr lang="zh-CN" altLang="en-US" sz="1400" dirty="0"/>
                </a:p>
              </p:txBody>
            </p:sp>
          </mc:Choice>
          <mc:Fallback xmlns="">
            <p:sp>
              <p:nvSpPr>
                <p:cNvPr id="84" name="文本框 83">
                  <a:extLst>
                    <a:ext uri="{FF2B5EF4-FFF2-40B4-BE49-F238E27FC236}">
                      <a16:creationId xmlns:a16="http://schemas.microsoft.com/office/drawing/2014/main" id="{115B5215-45E4-4FFD-B1A1-854DCFCC5A5F}"/>
                    </a:ext>
                  </a:extLst>
                </p:cNvPr>
                <p:cNvSpPr txBox="1">
                  <a:spLocks noRot="1" noChangeAspect="1" noMove="1" noResize="1" noEditPoints="1" noAdjustHandles="1" noChangeArrowheads="1" noChangeShapeType="1" noTextEdit="1"/>
                </p:cNvSpPr>
                <p:nvPr/>
              </p:nvSpPr>
              <p:spPr>
                <a:xfrm>
                  <a:off x="7851826" y="5354300"/>
                  <a:ext cx="255377" cy="307777"/>
                </a:xfrm>
                <a:prstGeom prst="rect">
                  <a:avLst/>
                </a:prstGeom>
                <a:blipFill>
                  <a:blip r:embed="rId6"/>
                  <a:stretch>
                    <a:fillRect r="-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0163C471-6ECC-4A23-B9F1-C8DAF4860A1F}"/>
                    </a:ext>
                  </a:extLst>
                </p:cNvPr>
                <p:cNvSpPr txBox="1"/>
                <p:nvPr/>
              </p:nvSpPr>
              <p:spPr>
                <a:xfrm>
                  <a:off x="8046839" y="5353739"/>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4</m:t>
                            </m:r>
                          </m:sub>
                        </m:sSub>
                      </m:oMath>
                    </m:oMathPara>
                  </a14:m>
                  <a:endParaRPr lang="zh-CN" altLang="en-US" sz="1400" dirty="0"/>
                </a:p>
              </p:txBody>
            </p:sp>
          </mc:Choice>
          <mc:Fallback xmlns="">
            <p:sp>
              <p:nvSpPr>
                <p:cNvPr id="85" name="文本框 84">
                  <a:extLst>
                    <a:ext uri="{FF2B5EF4-FFF2-40B4-BE49-F238E27FC236}">
                      <a16:creationId xmlns:a16="http://schemas.microsoft.com/office/drawing/2014/main" id="{FBE0DE78-7547-40CA-AF61-AFF802927500}"/>
                    </a:ext>
                  </a:extLst>
                </p:cNvPr>
                <p:cNvSpPr txBox="1">
                  <a:spLocks noRot="1" noChangeAspect="1" noMove="1" noResize="1" noEditPoints="1" noAdjustHandles="1" noChangeArrowheads="1" noChangeShapeType="1" noTextEdit="1"/>
                </p:cNvSpPr>
                <p:nvPr/>
              </p:nvSpPr>
              <p:spPr>
                <a:xfrm>
                  <a:off x="8046839" y="5353739"/>
                  <a:ext cx="255377" cy="307777"/>
                </a:xfrm>
                <a:prstGeom prst="rect">
                  <a:avLst/>
                </a:prstGeom>
                <a:blipFill>
                  <a:blip r:embed="rId7"/>
                  <a:stretch>
                    <a:fillRect r="-14286"/>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52E9BE81-588F-4F93-AD05-C7BAF5FFA3EF}"/>
                </a:ext>
              </a:extLst>
            </p:cNvPr>
            <p:cNvSpPr/>
            <p:nvPr/>
          </p:nvSpPr>
          <p:spPr>
            <a:xfrm>
              <a:off x="9170724"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5" name="矩形 34">
              <a:extLst>
                <a:ext uri="{FF2B5EF4-FFF2-40B4-BE49-F238E27FC236}">
                  <a16:creationId xmlns:a16="http://schemas.microsoft.com/office/drawing/2014/main" id="{86699F84-B369-48A3-935D-1DA629AFF5C0}"/>
                </a:ext>
              </a:extLst>
            </p:cNvPr>
            <p:cNvSpPr/>
            <p:nvPr/>
          </p:nvSpPr>
          <p:spPr>
            <a:xfrm>
              <a:off x="9381824"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6" name="矩形 35">
              <a:extLst>
                <a:ext uri="{FF2B5EF4-FFF2-40B4-BE49-F238E27FC236}">
                  <a16:creationId xmlns:a16="http://schemas.microsoft.com/office/drawing/2014/main" id="{6BB4E240-4BD4-4ADC-851E-BA4082476A86}"/>
                </a:ext>
              </a:extLst>
            </p:cNvPr>
            <p:cNvSpPr/>
            <p:nvPr/>
          </p:nvSpPr>
          <p:spPr>
            <a:xfrm>
              <a:off x="9568069"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7" name="矩形 36">
              <a:extLst>
                <a:ext uri="{FF2B5EF4-FFF2-40B4-BE49-F238E27FC236}">
                  <a16:creationId xmlns:a16="http://schemas.microsoft.com/office/drawing/2014/main" id="{CE6F1D0C-7A4E-4691-8BB6-BF98876AAF6C}"/>
                </a:ext>
              </a:extLst>
            </p:cNvPr>
            <p:cNvSpPr/>
            <p:nvPr/>
          </p:nvSpPr>
          <p:spPr>
            <a:xfrm>
              <a:off x="9760994"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8" name="矩形 37">
              <a:extLst>
                <a:ext uri="{FF2B5EF4-FFF2-40B4-BE49-F238E27FC236}">
                  <a16:creationId xmlns:a16="http://schemas.microsoft.com/office/drawing/2014/main" id="{C66D0538-3A40-4006-B591-5C9C4E03F1EE}"/>
                </a:ext>
              </a:extLst>
            </p:cNvPr>
            <p:cNvSpPr/>
            <p:nvPr/>
          </p:nvSpPr>
          <p:spPr>
            <a:xfrm>
              <a:off x="9953919"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39" name="矩形 38">
              <a:extLst>
                <a:ext uri="{FF2B5EF4-FFF2-40B4-BE49-F238E27FC236}">
                  <a16:creationId xmlns:a16="http://schemas.microsoft.com/office/drawing/2014/main" id="{6722D95B-DFEC-4007-A57A-842537CB3228}"/>
                </a:ext>
              </a:extLst>
            </p:cNvPr>
            <p:cNvSpPr/>
            <p:nvPr/>
          </p:nvSpPr>
          <p:spPr>
            <a:xfrm>
              <a:off x="10151933"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0" name="矩形 39">
              <a:extLst>
                <a:ext uri="{FF2B5EF4-FFF2-40B4-BE49-F238E27FC236}">
                  <a16:creationId xmlns:a16="http://schemas.microsoft.com/office/drawing/2014/main" id="{C29CB052-7663-4853-B1B5-82D929CE0621}"/>
                </a:ext>
              </a:extLst>
            </p:cNvPr>
            <p:cNvSpPr/>
            <p:nvPr/>
          </p:nvSpPr>
          <p:spPr>
            <a:xfrm>
              <a:off x="10361817"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1" name="矩形 40">
              <a:extLst>
                <a:ext uri="{FF2B5EF4-FFF2-40B4-BE49-F238E27FC236}">
                  <a16:creationId xmlns:a16="http://schemas.microsoft.com/office/drawing/2014/main" id="{45124CE4-7214-4069-BD9B-8B4DCF048FDC}"/>
                </a:ext>
              </a:extLst>
            </p:cNvPr>
            <p:cNvSpPr/>
            <p:nvPr/>
          </p:nvSpPr>
          <p:spPr>
            <a:xfrm>
              <a:off x="10558621" y="4875814"/>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CB08C6AB-D3AF-4AB3-A2CF-32338C738BE4}"/>
                    </a:ext>
                  </a:extLst>
                </p:cNvPr>
                <p:cNvSpPr txBox="1"/>
                <p:nvPr/>
              </p:nvSpPr>
              <p:spPr>
                <a:xfrm>
                  <a:off x="10474304" y="5343814"/>
                  <a:ext cx="25537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a:rPr>
                              <m:t>𝑜</m:t>
                            </m:r>
                          </m:e>
                          <m:sub>
                            <m:r>
                              <a:rPr lang="en-US" altLang="zh-CN" sz="1400" b="0" i="1" smtClean="0">
                                <a:latin typeface="Cambria Math" panose="02040503050406030204" pitchFamily="18" charset="0"/>
                              </a:rPr>
                              <m:t>𝑇</m:t>
                            </m:r>
                          </m:sub>
                        </m:sSub>
                      </m:oMath>
                    </m:oMathPara>
                  </a14:m>
                  <a:endParaRPr lang="zh-CN" altLang="en-US" sz="1400" dirty="0"/>
                </a:p>
              </p:txBody>
            </p:sp>
          </mc:Choice>
          <mc:Fallback xmlns="">
            <p:sp>
              <p:nvSpPr>
                <p:cNvPr id="94" name="文本框 93">
                  <a:extLst>
                    <a:ext uri="{FF2B5EF4-FFF2-40B4-BE49-F238E27FC236}">
                      <a16:creationId xmlns:a16="http://schemas.microsoft.com/office/drawing/2014/main" id="{B6E1608A-8E45-4EF5-9ACC-E85973316B7B}"/>
                    </a:ext>
                  </a:extLst>
                </p:cNvPr>
                <p:cNvSpPr txBox="1">
                  <a:spLocks noRot="1" noChangeAspect="1" noMove="1" noResize="1" noEditPoints="1" noAdjustHandles="1" noChangeArrowheads="1" noChangeShapeType="1" noTextEdit="1"/>
                </p:cNvSpPr>
                <p:nvPr/>
              </p:nvSpPr>
              <p:spPr>
                <a:xfrm>
                  <a:off x="10474304" y="5343814"/>
                  <a:ext cx="255377" cy="307777"/>
                </a:xfrm>
                <a:prstGeom prst="rect">
                  <a:avLst/>
                </a:prstGeom>
                <a:blipFill>
                  <a:blip r:embed="rId8"/>
                  <a:stretch>
                    <a:fillRect r="-19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C732BBC1-CCE8-43B2-8ED1-FACE8F6E10C2}"/>
                    </a:ext>
                  </a:extLst>
                </p:cNvPr>
                <p:cNvSpPr txBox="1"/>
                <p:nvPr/>
              </p:nvSpPr>
              <p:spPr>
                <a:xfrm>
                  <a:off x="8277111" y="5363664"/>
                  <a:ext cx="694458"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xmlns="">
            <p:sp>
              <p:nvSpPr>
                <p:cNvPr id="95" name="文本框 94">
                  <a:extLst>
                    <a:ext uri="{FF2B5EF4-FFF2-40B4-BE49-F238E27FC236}">
                      <a16:creationId xmlns:a16="http://schemas.microsoft.com/office/drawing/2014/main" id="{9C6CE0AC-50FE-4243-86A4-8A804D9E747E}"/>
                    </a:ext>
                  </a:extLst>
                </p:cNvPr>
                <p:cNvSpPr txBox="1">
                  <a:spLocks noRot="1" noChangeAspect="1" noMove="1" noResize="1" noEditPoints="1" noAdjustHandles="1" noChangeArrowheads="1" noChangeShapeType="1" noTextEdit="1"/>
                </p:cNvSpPr>
                <p:nvPr/>
              </p:nvSpPr>
              <p:spPr>
                <a:xfrm>
                  <a:off x="8277111" y="5363664"/>
                  <a:ext cx="694458" cy="307777"/>
                </a:xfrm>
                <a:prstGeom prst="rect">
                  <a:avLst/>
                </a:prstGeom>
                <a:blipFill>
                  <a:blip r:embed="rId9"/>
                  <a:stretch>
                    <a:fillRect/>
                  </a:stretch>
                </a:blipFill>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636A25A9-BA3B-42FC-B12D-DD3B0B311EB4}"/>
                </a:ext>
              </a:extLst>
            </p:cNvPr>
            <p:cNvCxnSpPr/>
            <p:nvPr/>
          </p:nvCxnSpPr>
          <p:spPr>
            <a:xfrm>
              <a:off x="8267298" y="5762736"/>
              <a:ext cx="1784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2969E060-60BE-42E4-BC22-75F6B523876D}"/>
                </a:ext>
              </a:extLst>
            </p:cNvPr>
            <p:cNvSpPr txBox="1"/>
            <p:nvPr/>
          </p:nvSpPr>
          <p:spPr>
            <a:xfrm>
              <a:off x="9086122" y="5505025"/>
              <a:ext cx="242374"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t</a:t>
              </a:r>
              <a:endParaRPr lang="zh-CN" altLang="en-US" sz="1400" i="1" dirty="0">
                <a:latin typeface="Times New Roman" panose="02020603050405020304" pitchFamily="18" charset="0"/>
                <a:cs typeface="Times New Roman" panose="02020603050405020304" pitchFamily="18" charset="0"/>
              </a:endParaRPr>
            </a:p>
          </p:txBody>
        </p:sp>
        <p:cxnSp>
          <p:nvCxnSpPr>
            <p:cNvPr id="46" name="直接箭头连接符 45">
              <a:extLst>
                <a:ext uri="{FF2B5EF4-FFF2-40B4-BE49-F238E27FC236}">
                  <a16:creationId xmlns:a16="http://schemas.microsoft.com/office/drawing/2014/main" id="{370113A2-A61D-4B00-991D-7B54CCEC767B}"/>
                </a:ext>
              </a:extLst>
            </p:cNvPr>
            <p:cNvCxnSpPr>
              <a:cxnSpLocks/>
            </p:cNvCxnSpPr>
            <p:nvPr/>
          </p:nvCxnSpPr>
          <p:spPr>
            <a:xfrm>
              <a:off x="8472416" y="3594064"/>
              <a:ext cx="395495" cy="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B07AAD40-F085-4B5F-9221-1A1C7C916751}"/>
                </a:ext>
              </a:extLst>
            </p:cNvPr>
            <p:cNvCxnSpPr>
              <a:cxnSpLocks/>
            </p:cNvCxnSpPr>
            <p:nvPr/>
          </p:nvCxnSpPr>
          <p:spPr>
            <a:xfrm>
              <a:off x="9344056" y="3606440"/>
              <a:ext cx="344857" cy="3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BE567B7C-9197-4FE6-9BAB-FFD03805718A}"/>
                </a:ext>
              </a:extLst>
            </p:cNvPr>
            <p:cNvCxnSpPr>
              <a:cxnSpLocks/>
              <a:stCxn id="11" idx="6"/>
              <a:endCxn id="17" idx="1"/>
            </p:cNvCxnSpPr>
            <p:nvPr/>
          </p:nvCxnSpPr>
          <p:spPr>
            <a:xfrm>
              <a:off x="10159984" y="3609893"/>
              <a:ext cx="350219" cy="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53">
              <a:extLst>
                <a:ext uri="{FF2B5EF4-FFF2-40B4-BE49-F238E27FC236}">
                  <a16:creationId xmlns:a16="http://schemas.microsoft.com/office/drawing/2014/main" id="{B1ED2555-B72E-45A6-8F34-340C75D31BB3}"/>
                </a:ext>
              </a:extLst>
            </p:cNvPr>
            <p:cNvSpPr txBox="1"/>
            <p:nvPr/>
          </p:nvSpPr>
          <p:spPr>
            <a:xfrm>
              <a:off x="7174713" y="3385855"/>
              <a:ext cx="468000" cy="468000"/>
            </a:xfrm>
            <a:prstGeom prst="rect">
              <a:avLst/>
            </a:prstGeom>
            <a:noFill/>
          </p:spPr>
          <p:txBody>
            <a:bodyPr wrap="none" rtlCol="0">
              <a:noAutofit/>
            </a:bodyPr>
            <a:lstStyle/>
            <a:p>
              <a:pPr algn="ctr"/>
              <a:r>
                <a:rPr lang="en-US" altLang="zh-CN" dirty="0"/>
                <a:t>s</a:t>
              </a:r>
              <a:r>
                <a:rPr lang="en-US" altLang="zh-CN" baseline="-25000" dirty="0"/>
                <a:t>1</a:t>
              </a:r>
              <a:endParaRPr lang="zh-CN" altLang="en-US" baseline="-25000" dirty="0"/>
            </a:p>
          </p:txBody>
        </p:sp>
        <p:cxnSp>
          <p:nvCxnSpPr>
            <p:cNvPr id="50" name="直接箭头连接符 49">
              <a:extLst>
                <a:ext uri="{FF2B5EF4-FFF2-40B4-BE49-F238E27FC236}">
                  <a16:creationId xmlns:a16="http://schemas.microsoft.com/office/drawing/2014/main" id="{B4E87F1A-5792-4C82-9B77-D6AC27D28CAB}"/>
                </a:ext>
              </a:extLst>
            </p:cNvPr>
            <p:cNvCxnSpPr>
              <a:cxnSpLocks/>
            </p:cNvCxnSpPr>
            <p:nvPr/>
          </p:nvCxnSpPr>
          <p:spPr>
            <a:xfrm>
              <a:off x="7604482" y="3594064"/>
              <a:ext cx="395495" cy="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EE138BA-2FFF-4711-89D6-6680ADC1BA94}"/>
                    </a:ext>
                  </a:extLst>
                </p:cNvPr>
                <p:cNvSpPr txBox="1"/>
                <p:nvPr/>
              </p:nvSpPr>
              <p:spPr>
                <a:xfrm>
                  <a:off x="7543624" y="3312404"/>
                  <a:ext cx="44557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12</m:t>
                            </m:r>
                          </m:sub>
                        </m:sSub>
                      </m:oMath>
                    </m:oMathPara>
                  </a14:m>
                  <a:endParaRPr lang="zh-CN" altLang="en-US" sz="1200" dirty="0"/>
                </a:p>
              </p:txBody>
            </p:sp>
          </mc:Choice>
          <mc:Fallback xmlns="">
            <p:sp>
              <p:nvSpPr>
                <p:cNvPr id="103" name="文本框 102">
                  <a:extLst>
                    <a:ext uri="{FF2B5EF4-FFF2-40B4-BE49-F238E27FC236}">
                      <a16:creationId xmlns:a16="http://schemas.microsoft.com/office/drawing/2014/main" id="{EB9CD083-9350-4B20-854F-F2D2E2A29CE8}"/>
                    </a:ext>
                  </a:extLst>
                </p:cNvPr>
                <p:cNvSpPr txBox="1">
                  <a:spLocks noRot="1" noChangeAspect="1" noMove="1" noResize="1" noEditPoints="1" noAdjustHandles="1" noChangeArrowheads="1" noChangeShapeType="1" noTextEdit="1"/>
                </p:cNvSpPr>
                <p:nvPr/>
              </p:nvSpPr>
              <p:spPr>
                <a:xfrm>
                  <a:off x="7543624" y="3312404"/>
                  <a:ext cx="445571" cy="2769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DF485F2D-FC16-42B2-8C48-49C5703AA42B}"/>
                    </a:ext>
                  </a:extLst>
                </p:cNvPr>
                <p:cNvSpPr txBox="1"/>
                <p:nvPr/>
              </p:nvSpPr>
              <p:spPr>
                <a:xfrm>
                  <a:off x="8017821" y="2587155"/>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22</m:t>
                            </m:r>
                          </m:sub>
                        </m:sSub>
                      </m:oMath>
                    </m:oMathPara>
                  </a14:m>
                  <a:endParaRPr lang="zh-CN" altLang="en-US" sz="1200" dirty="0"/>
                </a:p>
              </p:txBody>
            </p:sp>
          </mc:Choice>
          <mc:Fallback xmlns="">
            <p:sp>
              <p:nvSpPr>
                <p:cNvPr id="104" name="文本框 103">
                  <a:extLst>
                    <a:ext uri="{FF2B5EF4-FFF2-40B4-BE49-F238E27FC236}">
                      <a16:creationId xmlns:a16="http://schemas.microsoft.com/office/drawing/2014/main" id="{024C39E6-F648-4AEF-A67E-5D0F956E847D}"/>
                    </a:ext>
                  </a:extLst>
                </p:cNvPr>
                <p:cNvSpPr txBox="1">
                  <a:spLocks noRot="1" noChangeAspect="1" noMove="1" noResize="1" noEditPoints="1" noAdjustHandles="1" noChangeArrowheads="1" noChangeShapeType="1" noTextEdit="1"/>
                </p:cNvSpPr>
                <p:nvPr/>
              </p:nvSpPr>
              <p:spPr>
                <a:xfrm>
                  <a:off x="8017821" y="2587155"/>
                  <a:ext cx="449162"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01CC1E7-9D90-40CE-B8E7-03AF09532CB2}"/>
                    </a:ext>
                  </a:extLst>
                </p:cNvPr>
                <p:cNvSpPr txBox="1"/>
                <p:nvPr/>
              </p:nvSpPr>
              <p:spPr>
                <a:xfrm>
                  <a:off x="8451500" y="3325459"/>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23</m:t>
                            </m:r>
                          </m:sub>
                        </m:sSub>
                      </m:oMath>
                    </m:oMathPara>
                  </a14:m>
                  <a:endParaRPr lang="zh-CN" altLang="en-US" sz="1200" dirty="0"/>
                </a:p>
              </p:txBody>
            </p:sp>
          </mc:Choice>
          <mc:Fallback xmlns="">
            <p:sp>
              <p:nvSpPr>
                <p:cNvPr id="105" name="文本框 104">
                  <a:extLst>
                    <a:ext uri="{FF2B5EF4-FFF2-40B4-BE49-F238E27FC236}">
                      <a16:creationId xmlns:a16="http://schemas.microsoft.com/office/drawing/2014/main" id="{F3DA18CD-645D-4F23-B68D-0A1715B259AB}"/>
                    </a:ext>
                  </a:extLst>
                </p:cNvPr>
                <p:cNvSpPr txBox="1">
                  <a:spLocks noRot="1" noChangeAspect="1" noMove="1" noResize="1" noEditPoints="1" noAdjustHandles="1" noChangeArrowheads="1" noChangeShapeType="1" noTextEdit="1"/>
                </p:cNvSpPr>
                <p:nvPr/>
              </p:nvSpPr>
              <p:spPr>
                <a:xfrm>
                  <a:off x="8451500" y="3325459"/>
                  <a:ext cx="449162" cy="27699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2ABAF9E4-67BE-4878-80CE-783685E5B201}"/>
                    </a:ext>
                  </a:extLst>
                </p:cNvPr>
                <p:cNvSpPr txBox="1"/>
                <p:nvPr/>
              </p:nvSpPr>
              <p:spPr>
                <a:xfrm>
                  <a:off x="8876260" y="2587155"/>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33</m:t>
                            </m:r>
                          </m:sub>
                        </m:sSub>
                      </m:oMath>
                    </m:oMathPara>
                  </a14:m>
                  <a:endParaRPr lang="zh-CN" altLang="en-US" sz="1200" dirty="0"/>
                </a:p>
              </p:txBody>
            </p:sp>
          </mc:Choice>
          <mc:Fallback xmlns="">
            <p:sp>
              <p:nvSpPr>
                <p:cNvPr id="106" name="文本框 105">
                  <a:extLst>
                    <a:ext uri="{FF2B5EF4-FFF2-40B4-BE49-F238E27FC236}">
                      <a16:creationId xmlns:a16="http://schemas.microsoft.com/office/drawing/2014/main" id="{933495E8-ECE9-4A75-A4AC-838EA4FC6338}"/>
                    </a:ext>
                  </a:extLst>
                </p:cNvPr>
                <p:cNvSpPr txBox="1">
                  <a:spLocks noRot="1" noChangeAspect="1" noMove="1" noResize="1" noEditPoints="1" noAdjustHandles="1" noChangeArrowheads="1" noChangeShapeType="1" noTextEdit="1"/>
                </p:cNvSpPr>
                <p:nvPr/>
              </p:nvSpPr>
              <p:spPr>
                <a:xfrm>
                  <a:off x="8876260" y="2587155"/>
                  <a:ext cx="449162"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4C50E0F5-89A6-41BC-8FFC-33EB9A0B1D55}"/>
                    </a:ext>
                  </a:extLst>
                </p:cNvPr>
                <p:cNvSpPr txBox="1"/>
                <p:nvPr/>
              </p:nvSpPr>
              <p:spPr>
                <a:xfrm>
                  <a:off x="9283052" y="3331505"/>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34</m:t>
                            </m:r>
                          </m:sub>
                        </m:sSub>
                      </m:oMath>
                    </m:oMathPara>
                  </a14:m>
                  <a:endParaRPr lang="zh-CN" altLang="en-US" sz="1200" dirty="0"/>
                </a:p>
              </p:txBody>
            </p:sp>
          </mc:Choice>
          <mc:Fallback xmlns="">
            <p:sp>
              <p:nvSpPr>
                <p:cNvPr id="107" name="文本框 106">
                  <a:extLst>
                    <a:ext uri="{FF2B5EF4-FFF2-40B4-BE49-F238E27FC236}">
                      <a16:creationId xmlns:a16="http://schemas.microsoft.com/office/drawing/2014/main" id="{A4262A37-1EB5-4B76-9AFD-6F585A117F2B}"/>
                    </a:ext>
                  </a:extLst>
                </p:cNvPr>
                <p:cNvSpPr txBox="1">
                  <a:spLocks noRot="1" noChangeAspect="1" noMove="1" noResize="1" noEditPoints="1" noAdjustHandles="1" noChangeArrowheads="1" noChangeShapeType="1" noTextEdit="1"/>
                </p:cNvSpPr>
                <p:nvPr/>
              </p:nvSpPr>
              <p:spPr>
                <a:xfrm>
                  <a:off x="9283052" y="3331505"/>
                  <a:ext cx="449162"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3432778-1463-4E42-B230-7AB38C3F34B8}"/>
                    </a:ext>
                  </a:extLst>
                </p:cNvPr>
                <p:cNvSpPr txBox="1"/>
                <p:nvPr/>
              </p:nvSpPr>
              <p:spPr>
                <a:xfrm>
                  <a:off x="9690231" y="2575703"/>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44</m:t>
                            </m:r>
                          </m:sub>
                        </m:sSub>
                      </m:oMath>
                    </m:oMathPara>
                  </a14:m>
                  <a:endParaRPr lang="zh-CN" altLang="en-US" sz="1200" dirty="0"/>
                </a:p>
              </p:txBody>
            </p:sp>
          </mc:Choice>
          <mc:Fallback xmlns="">
            <p:sp>
              <p:nvSpPr>
                <p:cNvPr id="108" name="文本框 107">
                  <a:extLst>
                    <a:ext uri="{FF2B5EF4-FFF2-40B4-BE49-F238E27FC236}">
                      <a16:creationId xmlns:a16="http://schemas.microsoft.com/office/drawing/2014/main" id="{68C34959-C664-4DD1-B3D5-366067C0C716}"/>
                    </a:ext>
                  </a:extLst>
                </p:cNvPr>
                <p:cNvSpPr txBox="1">
                  <a:spLocks noRot="1" noChangeAspect="1" noMove="1" noResize="1" noEditPoints="1" noAdjustHandles="1" noChangeArrowheads="1" noChangeShapeType="1" noTextEdit="1"/>
                </p:cNvSpPr>
                <p:nvPr/>
              </p:nvSpPr>
              <p:spPr>
                <a:xfrm>
                  <a:off x="9690231" y="2575703"/>
                  <a:ext cx="449162"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5A69CC8A-7BAB-4E4C-8261-4DBAB60841B5}"/>
                    </a:ext>
                  </a:extLst>
                </p:cNvPr>
                <p:cNvSpPr txBox="1"/>
                <p:nvPr/>
              </p:nvSpPr>
              <p:spPr>
                <a:xfrm>
                  <a:off x="10120913" y="3331505"/>
                  <a:ext cx="44916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𝑎</m:t>
                            </m:r>
                          </m:e>
                          <m:sub>
                            <m:r>
                              <a:rPr lang="en-US" altLang="zh-CN" sz="1200" b="0" i="1" smtClean="0">
                                <a:latin typeface="Cambria Math" panose="02040503050406030204" pitchFamily="18" charset="0"/>
                              </a:rPr>
                              <m:t>45</m:t>
                            </m:r>
                          </m:sub>
                        </m:sSub>
                      </m:oMath>
                    </m:oMathPara>
                  </a14:m>
                  <a:endParaRPr lang="zh-CN" altLang="en-US" sz="1200" dirty="0"/>
                </a:p>
              </p:txBody>
            </p:sp>
          </mc:Choice>
          <mc:Fallback xmlns="">
            <p:sp>
              <p:nvSpPr>
                <p:cNvPr id="109" name="文本框 108">
                  <a:extLst>
                    <a:ext uri="{FF2B5EF4-FFF2-40B4-BE49-F238E27FC236}">
                      <a16:creationId xmlns:a16="http://schemas.microsoft.com/office/drawing/2014/main" id="{7E717225-D2EC-4AFA-A450-C92803820CF6}"/>
                    </a:ext>
                  </a:extLst>
                </p:cNvPr>
                <p:cNvSpPr txBox="1">
                  <a:spLocks noRot="1" noChangeAspect="1" noMove="1" noResize="1" noEditPoints="1" noAdjustHandles="1" noChangeArrowheads="1" noChangeShapeType="1" noTextEdit="1"/>
                </p:cNvSpPr>
                <p:nvPr/>
              </p:nvSpPr>
              <p:spPr>
                <a:xfrm>
                  <a:off x="10120913" y="3331505"/>
                  <a:ext cx="449162" cy="276999"/>
                </a:xfrm>
                <a:prstGeom prst="rect">
                  <a:avLst/>
                </a:prstGeom>
                <a:blipFill>
                  <a:blip r:embed="rId16"/>
                  <a:stretch>
                    <a:fillRect/>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0180449D-4E6F-42FB-AA02-3D8887E4CCD5}"/>
                </a:ext>
              </a:extLst>
            </p:cNvPr>
            <p:cNvGrpSpPr/>
            <p:nvPr/>
          </p:nvGrpSpPr>
          <p:grpSpPr>
            <a:xfrm>
              <a:off x="7801218" y="4177596"/>
              <a:ext cx="564720" cy="418449"/>
              <a:chOff x="7765778" y="4595812"/>
              <a:chExt cx="564720" cy="418449"/>
            </a:xfrm>
          </p:grpSpPr>
          <p:sp>
            <p:nvSpPr>
              <p:cNvPr id="75" name="Rectangle 50">
                <a:extLst>
                  <a:ext uri="{FF2B5EF4-FFF2-40B4-BE49-F238E27FC236}">
                    <a16:creationId xmlns:a16="http://schemas.microsoft.com/office/drawing/2014/main" id="{7287DEF8-17AB-4D17-BD86-5363FBC54735}"/>
                  </a:ext>
                </a:extLst>
              </p:cNvPr>
              <p:cNvSpPr>
                <a:spLocks noChangeArrowheads="1"/>
              </p:cNvSpPr>
              <p:nvPr/>
            </p:nvSpPr>
            <p:spPr bwMode="auto">
              <a:xfrm>
                <a:off x="7765778" y="4595812"/>
                <a:ext cx="552638" cy="41844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76" name="Freeform 51">
                <a:extLst>
                  <a:ext uri="{FF2B5EF4-FFF2-40B4-BE49-F238E27FC236}">
                    <a16:creationId xmlns:a16="http://schemas.microsoft.com/office/drawing/2014/main" id="{70C085EA-5E8D-48C2-BF93-C50B60D3D074}"/>
                  </a:ext>
                </a:extLst>
              </p:cNvPr>
              <p:cNvSpPr>
                <a:spLocks/>
              </p:cNvSpPr>
              <p:nvPr/>
            </p:nvSpPr>
            <p:spPr bwMode="auto">
              <a:xfrm>
                <a:off x="7765778" y="4653414"/>
                <a:ext cx="418935" cy="359948"/>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幼圆" panose="02010509060101010101" pitchFamily="49" charset="-122"/>
                  <a:ea typeface="幼圆" panose="02010509060101010101" pitchFamily="49" charset="-122"/>
                </a:endParaRPr>
              </a:p>
            </p:txBody>
          </p:sp>
          <p:sp>
            <p:nvSpPr>
              <p:cNvPr id="77" name="Freeform 51">
                <a:extLst>
                  <a:ext uri="{FF2B5EF4-FFF2-40B4-BE49-F238E27FC236}">
                    <a16:creationId xmlns:a16="http://schemas.microsoft.com/office/drawing/2014/main" id="{0BF5028F-06AC-44DA-B7AE-30A0CB74C505}"/>
                  </a:ext>
                </a:extLst>
              </p:cNvPr>
              <p:cNvSpPr>
                <a:spLocks/>
              </p:cNvSpPr>
              <p:nvPr/>
            </p:nvSpPr>
            <p:spPr bwMode="auto">
              <a:xfrm>
                <a:off x="7999977" y="4645986"/>
                <a:ext cx="330521" cy="359948"/>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ln>
                <a:headEnd/>
                <a:tailEnd/>
              </a:ln>
            </p:spPr>
            <p:style>
              <a:lnRef idx="1">
                <a:schemeClr val="dk1"/>
              </a:lnRef>
              <a:fillRef idx="0">
                <a:schemeClr val="dk1"/>
              </a:fillRef>
              <a:effectRef idx="0">
                <a:schemeClr val="dk1"/>
              </a:effectRef>
              <a:fontRef idx="minor">
                <a:schemeClr val="tx1"/>
              </a:fontRef>
            </p:style>
            <p:txBody>
              <a:bodyPr/>
              <a:lstStyle/>
              <a:p>
                <a:endParaRPr lang="zh-CN" altLang="en-US">
                  <a:latin typeface="幼圆" panose="02010509060101010101" pitchFamily="49" charset="-122"/>
                  <a:ea typeface="幼圆" panose="02010509060101010101" pitchFamily="49" charset="-122"/>
                </a:endParaRPr>
              </a:p>
            </p:txBody>
          </p:sp>
        </p:grpSp>
        <p:grpSp>
          <p:nvGrpSpPr>
            <p:cNvPr id="59" name="组合 58">
              <a:extLst>
                <a:ext uri="{FF2B5EF4-FFF2-40B4-BE49-F238E27FC236}">
                  <a16:creationId xmlns:a16="http://schemas.microsoft.com/office/drawing/2014/main" id="{2C810D90-3867-4D75-9946-937946308D18}"/>
                </a:ext>
              </a:extLst>
            </p:cNvPr>
            <p:cNvGrpSpPr/>
            <p:nvPr/>
          </p:nvGrpSpPr>
          <p:grpSpPr>
            <a:xfrm>
              <a:off x="8830606" y="4160418"/>
              <a:ext cx="564720" cy="418449"/>
              <a:chOff x="7765778" y="4595812"/>
              <a:chExt cx="564720" cy="418449"/>
            </a:xfrm>
          </p:grpSpPr>
          <p:sp>
            <p:nvSpPr>
              <p:cNvPr id="72" name="Rectangle 50">
                <a:extLst>
                  <a:ext uri="{FF2B5EF4-FFF2-40B4-BE49-F238E27FC236}">
                    <a16:creationId xmlns:a16="http://schemas.microsoft.com/office/drawing/2014/main" id="{FA4CDBD6-8975-4CAE-B1E0-D37D180252DD}"/>
                  </a:ext>
                </a:extLst>
              </p:cNvPr>
              <p:cNvSpPr>
                <a:spLocks noChangeArrowheads="1"/>
              </p:cNvSpPr>
              <p:nvPr/>
            </p:nvSpPr>
            <p:spPr bwMode="auto">
              <a:xfrm>
                <a:off x="7765778" y="4595812"/>
                <a:ext cx="552638" cy="418449"/>
              </a:xfrm>
              <a:prstGeom prst="rect">
                <a:avLst/>
              </a:prstGeom>
              <a:ln w="6350">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73" name="Freeform 51">
                <a:extLst>
                  <a:ext uri="{FF2B5EF4-FFF2-40B4-BE49-F238E27FC236}">
                    <a16:creationId xmlns:a16="http://schemas.microsoft.com/office/drawing/2014/main" id="{80B8F7D4-9214-4E7F-ADE8-FA52334B4E86}"/>
                  </a:ext>
                </a:extLst>
              </p:cNvPr>
              <p:cNvSpPr>
                <a:spLocks/>
              </p:cNvSpPr>
              <p:nvPr/>
            </p:nvSpPr>
            <p:spPr bwMode="auto">
              <a:xfrm>
                <a:off x="7765779" y="4653414"/>
                <a:ext cx="330522" cy="359948"/>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幼圆" panose="02010509060101010101" pitchFamily="49" charset="-122"/>
                  <a:ea typeface="幼圆" panose="02010509060101010101" pitchFamily="49" charset="-122"/>
                </a:endParaRPr>
              </a:p>
            </p:txBody>
          </p:sp>
          <p:sp>
            <p:nvSpPr>
              <p:cNvPr id="74" name="Freeform 51">
                <a:extLst>
                  <a:ext uri="{FF2B5EF4-FFF2-40B4-BE49-F238E27FC236}">
                    <a16:creationId xmlns:a16="http://schemas.microsoft.com/office/drawing/2014/main" id="{37EA65DF-045D-4768-8DDF-9698022BA434}"/>
                  </a:ext>
                </a:extLst>
              </p:cNvPr>
              <p:cNvSpPr>
                <a:spLocks/>
              </p:cNvSpPr>
              <p:nvPr/>
            </p:nvSpPr>
            <p:spPr bwMode="auto">
              <a:xfrm>
                <a:off x="7999977" y="4764482"/>
                <a:ext cx="330521" cy="248539"/>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幼圆" panose="02010509060101010101" pitchFamily="49" charset="-122"/>
                  <a:ea typeface="幼圆" panose="02010509060101010101" pitchFamily="49" charset="-122"/>
                </a:endParaRPr>
              </a:p>
            </p:txBody>
          </p:sp>
        </p:grpSp>
        <p:grpSp>
          <p:nvGrpSpPr>
            <p:cNvPr id="60" name="组合 59">
              <a:extLst>
                <a:ext uri="{FF2B5EF4-FFF2-40B4-BE49-F238E27FC236}">
                  <a16:creationId xmlns:a16="http://schemas.microsoft.com/office/drawing/2014/main" id="{ACE80CF5-9039-4F13-BB78-81CC02656663}"/>
                </a:ext>
              </a:extLst>
            </p:cNvPr>
            <p:cNvGrpSpPr/>
            <p:nvPr/>
          </p:nvGrpSpPr>
          <p:grpSpPr>
            <a:xfrm>
              <a:off x="9859994" y="4161630"/>
              <a:ext cx="564720" cy="418449"/>
              <a:chOff x="7765778" y="4595812"/>
              <a:chExt cx="564720" cy="418449"/>
            </a:xfrm>
          </p:grpSpPr>
          <p:sp>
            <p:nvSpPr>
              <p:cNvPr id="69" name="Rectangle 50">
                <a:extLst>
                  <a:ext uri="{FF2B5EF4-FFF2-40B4-BE49-F238E27FC236}">
                    <a16:creationId xmlns:a16="http://schemas.microsoft.com/office/drawing/2014/main" id="{2D5A9A0F-20A4-4D22-BB42-D820541EF4D5}"/>
                  </a:ext>
                </a:extLst>
              </p:cNvPr>
              <p:cNvSpPr>
                <a:spLocks noChangeArrowheads="1"/>
              </p:cNvSpPr>
              <p:nvPr/>
            </p:nvSpPr>
            <p:spPr bwMode="auto">
              <a:xfrm>
                <a:off x="7765778" y="4595812"/>
                <a:ext cx="552638" cy="41844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a:latin typeface="幼圆" panose="02010509060101010101" pitchFamily="49" charset="-122"/>
                  <a:ea typeface="幼圆" panose="02010509060101010101" pitchFamily="49" charset="-122"/>
                </a:endParaRPr>
              </a:p>
            </p:txBody>
          </p:sp>
          <p:sp>
            <p:nvSpPr>
              <p:cNvPr id="70" name="Freeform 51">
                <a:extLst>
                  <a:ext uri="{FF2B5EF4-FFF2-40B4-BE49-F238E27FC236}">
                    <a16:creationId xmlns:a16="http://schemas.microsoft.com/office/drawing/2014/main" id="{EF6C3D6A-1151-4089-AFC6-919B6544692B}"/>
                  </a:ext>
                </a:extLst>
              </p:cNvPr>
              <p:cNvSpPr>
                <a:spLocks/>
              </p:cNvSpPr>
              <p:nvPr/>
            </p:nvSpPr>
            <p:spPr bwMode="auto">
              <a:xfrm>
                <a:off x="7765778" y="4653414"/>
                <a:ext cx="435355" cy="359948"/>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幼圆" panose="02010509060101010101" pitchFamily="49" charset="-122"/>
                  <a:ea typeface="幼圆" panose="02010509060101010101" pitchFamily="49" charset="-122"/>
                </a:endParaRPr>
              </a:p>
            </p:txBody>
          </p:sp>
          <p:sp>
            <p:nvSpPr>
              <p:cNvPr id="71" name="Freeform 51">
                <a:extLst>
                  <a:ext uri="{FF2B5EF4-FFF2-40B4-BE49-F238E27FC236}">
                    <a16:creationId xmlns:a16="http://schemas.microsoft.com/office/drawing/2014/main" id="{4B19827A-FCC0-4D11-82C4-9DEDB1064030}"/>
                  </a:ext>
                </a:extLst>
              </p:cNvPr>
              <p:cNvSpPr>
                <a:spLocks/>
              </p:cNvSpPr>
              <p:nvPr/>
            </p:nvSpPr>
            <p:spPr bwMode="auto">
              <a:xfrm>
                <a:off x="7895143" y="4611778"/>
                <a:ext cx="435355" cy="401243"/>
              </a:xfrm>
              <a:custGeom>
                <a:avLst/>
                <a:gdLst>
                  <a:gd name="T0" fmla="*/ 0 w 188"/>
                  <a:gd name="T1" fmla="*/ 183 h 183"/>
                  <a:gd name="T2" fmla="*/ 44 w 188"/>
                  <a:gd name="T3" fmla="*/ 107 h 183"/>
                  <a:gd name="T4" fmla="*/ 72 w 188"/>
                  <a:gd name="T5" fmla="*/ 23 h 183"/>
                  <a:gd name="T6" fmla="*/ 100 w 188"/>
                  <a:gd name="T7" fmla="*/ 11 h 183"/>
                  <a:gd name="T8" fmla="*/ 128 w 188"/>
                  <a:gd name="T9" fmla="*/ 91 h 183"/>
                  <a:gd name="T10" fmla="*/ 188 w 188"/>
                  <a:gd name="T11" fmla="*/ 179 h 183"/>
                  <a:gd name="T12" fmla="*/ 0 60000 65536"/>
                  <a:gd name="T13" fmla="*/ 0 60000 65536"/>
                  <a:gd name="T14" fmla="*/ 0 60000 65536"/>
                  <a:gd name="T15" fmla="*/ 0 60000 65536"/>
                  <a:gd name="T16" fmla="*/ 0 60000 65536"/>
                  <a:gd name="T17" fmla="*/ 0 60000 65536"/>
                  <a:gd name="T18" fmla="*/ 0 w 188"/>
                  <a:gd name="T19" fmla="*/ 0 h 183"/>
                  <a:gd name="T20" fmla="*/ 188 w 188"/>
                  <a:gd name="T21" fmla="*/ 183 h 183"/>
                </a:gdLst>
                <a:ahLst/>
                <a:cxnLst>
                  <a:cxn ang="T12">
                    <a:pos x="T0" y="T1"/>
                  </a:cxn>
                  <a:cxn ang="T13">
                    <a:pos x="T2" y="T3"/>
                  </a:cxn>
                  <a:cxn ang="T14">
                    <a:pos x="T4" y="T5"/>
                  </a:cxn>
                  <a:cxn ang="T15">
                    <a:pos x="T6" y="T7"/>
                  </a:cxn>
                  <a:cxn ang="T16">
                    <a:pos x="T8" y="T9"/>
                  </a:cxn>
                  <a:cxn ang="T17">
                    <a:pos x="T10" y="T11"/>
                  </a:cxn>
                </a:cxnLst>
                <a:rect l="T18" t="T19" r="T20" b="T21"/>
                <a:pathLst>
                  <a:path w="188" h="183">
                    <a:moveTo>
                      <a:pt x="0" y="183"/>
                    </a:moveTo>
                    <a:cubicBezTo>
                      <a:pt x="16" y="158"/>
                      <a:pt x="32" y="134"/>
                      <a:pt x="44" y="107"/>
                    </a:cubicBezTo>
                    <a:cubicBezTo>
                      <a:pt x="56" y="80"/>
                      <a:pt x="63" y="39"/>
                      <a:pt x="72" y="23"/>
                    </a:cubicBezTo>
                    <a:cubicBezTo>
                      <a:pt x="81" y="7"/>
                      <a:pt x="91" y="0"/>
                      <a:pt x="100" y="11"/>
                    </a:cubicBezTo>
                    <a:cubicBezTo>
                      <a:pt x="109" y="22"/>
                      <a:pt x="113" y="63"/>
                      <a:pt x="128" y="91"/>
                    </a:cubicBezTo>
                    <a:cubicBezTo>
                      <a:pt x="143" y="119"/>
                      <a:pt x="165" y="149"/>
                      <a:pt x="188" y="179"/>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latin typeface="幼圆" panose="02010509060101010101" pitchFamily="49" charset="-122"/>
                  <a:ea typeface="幼圆" panose="02010509060101010101" pitchFamily="49" charset="-122"/>
                </a:endParaRPr>
              </a:p>
            </p:txBody>
          </p:sp>
        </p:grpSp>
        <p:cxnSp>
          <p:nvCxnSpPr>
            <p:cNvPr id="61" name="直接连接符 60">
              <a:extLst>
                <a:ext uri="{FF2B5EF4-FFF2-40B4-BE49-F238E27FC236}">
                  <a16:creationId xmlns:a16="http://schemas.microsoft.com/office/drawing/2014/main" id="{A3AC8AA7-CA39-441B-9A33-7F91D199D428}"/>
                </a:ext>
              </a:extLst>
            </p:cNvPr>
            <p:cNvCxnSpPr>
              <a:stCxn id="15" idx="2"/>
              <a:endCxn id="72" idx="0"/>
            </p:cNvCxnSpPr>
            <p:nvPr/>
          </p:nvCxnSpPr>
          <p:spPr>
            <a:xfrm flipH="1">
              <a:off x="9106925" y="3828859"/>
              <a:ext cx="3155" cy="331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05955A37-E748-438C-BBDD-FE57F869E6D2}"/>
                </a:ext>
              </a:extLst>
            </p:cNvPr>
            <p:cNvCxnSpPr>
              <a:stCxn id="16" idx="2"/>
              <a:endCxn id="69" idx="0"/>
            </p:cNvCxnSpPr>
            <p:nvPr/>
          </p:nvCxnSpPr>
          <p:spPr>
            <a:xfrm>
              <a:off x="9943617" y="3853855"/>
              <a:ext cx="192696" cy="307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3319664F-4467-4A76-B604-8203A0C427A7}"/>
                </a:ext>
              </a:extLst>
            </p:cNvPr>
            <p:cNvCxnSpPr>
              <a:stCxn id="75" idx="2"/>
              <a:endCxn id="22" idx="0"/>
            </p:cNvCxnSpPr>
            <p:nvPr/>
          </p:nvCxnSpPr>
          <p:spPr>
            <a:xfrm flipH="1">
              <a:off x="7619588" y="4596045"/>
              <a:ext cx="457949" cy="282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81C80F8-C779-4372-97BB-E30631ABA391}"/>
                </a:ext>
              </a:extLst>
            </p:cNvPr>
            <p:cNvCxnSpPr>
              <a:stCxn id="75" idx="2"/>
              <a:endCxn id="25" idx="0"/>
            </p:cNvCxnSpPr>
            <p:nvPr/>
          </p:nvCxnSpPr>
          <p:spPr>
            <a:xfrm>
              <a:off x="8077537" y="4596045"/>
              <a:ext cx="135761" cy="2797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FAF6231-1715-4706-9560-F218B8883625}"/>
                </a:ext>
              </a:extLst>
            </p:cNvPr>
            <p:cNvCxnSpPr>
              <a:stCxn id="72" idx="2"/>
              <a:endCxn id="26" idx="0"/>
            </p:cNvCxnSpPr>
            <p:nvPr/>
          </p:nvCxnSpPr>
          <p:spPr>
            <a:xfrm flipH="1">
              <a:off x="8419151" y="4578867"/>
              <a:ext cx="687774" cy="296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C1D7BC1-DF04-41F9-A1B7-82D634A3E0F0}"/>
                </a:ext>
              </a:extLst>
            </p:cNvPr>
            <p:cNvCxnSpPr>
              <a:stCxn id="72" idx="2"/>
              <a:endCxn id="35" idx="0"/>
            </p:cNvCxnSpPr>
            <p:nvPr/>
          </p:nvCxnSpPr>
          <p:spPr>
            <a:xfrm>
              <a:off x="9106925" y="4578867"/>
              <a:ext cx="328899" cy="296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A719DA2-FDC5-4BBB-A32D-A3D90C6729C1}"/>
                </a:ext>
              </a:extLst>
            </p:cNvPr>
            <p:cNvCxnSpPr>
              <a:stCxn id="69" idx="2"/>
              <a:endCxn id="36" idx="0"/>
            </p:cNvCxnSpPr>
            <p:nvPr/>
          </p:nvCxnSpPr>
          <p:spPr>
            <a:xfrm flipH="1">
              <a:off x="9622069" y="4580079"/>
              <a:ext cx="514244" cy="295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C18D88BF-43B5-457C-B12F-980491103475}"/>
                </a:ext>
              </a:extLst>
            </p:cNvPr>
            <p:cNvCxnSpPr>
              <a:stCxn id="69" idx="2"/>
              <a:endCxn id="41" idx="0"/>
            </p:cNvCxnSpPr>
            <p:nvPr/>
          </p:nvCxnSpPr>
          <p:spPr>
            <a:xfrm>
              <a:off x="10136313" y="4580079"/>
              <a:ext cx="476308" cy="295735"/>
            </a:xfrm>
            <a:prstGeom prst="line">
              <a:avLst/>
            </a:prstGeom>
          </p:spPr>
          <p:style>
            <a:lnRef idx="1">
              <a:schemeClr val="accent1"/>
            </a:lnRef>
            <a:fillRef idx="0">
              <a:schemeClr val="accent1"/>
            </a:fillRef>
            <a:effectRef idx="0">
              <a:schemeClr val="accent1"/>
            </a:effectRef>
            <a:fontRef idx="minor">
              <a:schemeClr val="tx1"/>
            </a:fontRef>
          </p:style>
        </p:cxnSp>
      </p:grpSp>
      <p:sp>
        <p:nvSpPr>
          <p:cNvPr id="78" name="文本框 77">
            <a:extLst>
              <a:ext uri="{FF2B5EF4-FFF2-40B4-BE49-F238E27FC236}">
                <a16:creationId xmlns:a16="http://schemas.microsoft.com/office/drawing/2014/main" id="{494516AA-A749-4223-BC84-02C1AE5E6D6F}"/>
              </a:ext>
            </a:extLst>
          </p:cNvPr>
          <p:cNvSpPr txBox="1"/>
          <p:nvPr/>
        </p:nvSpPr>
        <p:spPr>
          <a:xfrm>
            <a:off x="3294334" y="4966614"/>
            <a:ext cx="748923" cy="369332"/>
          </a:xfrm>
          <a:prstGeom prst="rect">
            <a:avLst/>
          </a:prstGeom>
          <a:noFill/>
        </p:spPr>
        <p:txBody>
          <a:bodyPr wrap="none" rtlCol="0">
            <a:spAutoFit/>
          </a:bodyPr>
          <a:lstStyle/>
          <a:p>
            <a:r>
              <a:rPr lang="en-US" altLang="zh-CN" dirty="0">
                <a:solidFill>
                  <a:srgbClr val="FF0000"/>
                </a:solidFill>
              </a:rPr>
              <a:t>GMM</a:t>
            </a:r>
            <a:endParaRPr lang="zh-CN" altLang="en-US" dirty="0">
              <a:solidFill>
                <a:srgbClr val="FF0000"/>
              </a:solidFill>
            </a:endParaRPr>
          </a:p>
        </p:txBody>
      </p:sp>
      <p:sp>
        <p:nvSpPr>
          <p:cNvPr id="79" name="矩形 78">
            <a:extLst>
              <a:ext uri="{FF2B5EF4-FFF2-40B4-BE49-F238E27FC236}">
                <a16:creationId xmlns:a16="http://schemas.microsoft.com/office/drawing/2014/main" id="{EA7EB766-850B-486A-9A07-CF65E047F7BB}"/>
              </a:ext>
            </a:extLst>
          </p:cNvPr>
          <p:cNvSpPr/>
          <p:nvPr/>
        </p:nvSpPr>
        <p:spPr>
          <a:xfrm>
            <a:off x="3294333" y="4756336"/>
            <a:ext cx="4056507" cy="71464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箭头连接符 79">
            <a:extLst>
              <a:ext uri="{FF2B5EF4-FFF2-40B4-BE49-F238E27FC236}">
                <a16:creationId xmlns:a16="http://schemas.microsoft.com/office/drawing/2014/main" id="{324A6F0F-8B9B-4105-A313-A804A3BDBAB8}"/>
              </a:ext>
            </a:extLst>
          </p:cNvPr>
          <p:cNvCxnSpPr>
            <a:cxnSpLocks/>
            <a:stCxn id="79" idx="3"/>
            <a:endCxn id="81" idx="1"/>
          </p:cNvCxnSpPr>
          <p:nvPr/>
        </p:nvCxnSpPr>
        <p:spPr>
          <a:xfrm>
            <a:off x="7350840" y="5113660"/>
            <a:ext cx="542590" cy="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F51157E2-F1B2-4D64-975E-8D56232DCBAE}"/>
              </a:ext>
            </a:extLst>
          </p:cNvPr>
          <p:cNvSpPr txBox="1"/>
          <p:nvPr/>
        </p:nvSpPr>
        <p:spPr>
          <a:xfrm>
            <a:off x="7893430" y="4933598"/>
            <a:ext cx="684803" cy="369332"/>
          </a:xfrm>
          <a:prstGeom prst="rect">
            <a:avLst/>
          </a:prstGeom>
          <a:noFill/>
        </p:spPr>
        <p:txBody>
          <a:bodyPr wrap="none" rtlCol="0">
            <a:spAutoFit/>
          </a:bodyPr>
          <a:lstStyle/>
          <a:p>
            <a:r>
              <a:rPr lang="en-US" altLang="zh-CN" dirty="0">
                <a:solidFill>
                  <a:srgbClr val="FF0000"/>
                </a:solidFill>
              </a:rPr>
              <a:t>DNN</a:t>
            </a:r>
            <a:endParaRPr lang="zh-CN" altLang="en-US" dirty="0">
              <a:solidFill>
                <a:srgbClr val="FF0000"/>
              </a:solidFill>
            </a:endParaRPr>
          </a:p>
        </p:txBody>
      </p:sp>
    </p:spTree>
    <p:extLst>
      <p:ext uri="{BB962C8B-B14F-4D97-AF65-F5344CB8AC3E}">
        <p14:creationId xmlns:p14="http://schemas.microsoft.com/office/powerpoint/2010/main" val="1554111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B5A881-FC1E-478E-A994-2753931B4F74}"/>
              </a:ext>
            </a:extLst>
          </p:cNvPr>
          <p:cNvSpPr>
            <a:spLocks noGrp="1"/>
          </p:cNvSpPr>
          <p:nvPr>
            <p:ph type="title"/>
          </p:nvPr>
        </p:nvSpPr>
        <p:spPr/>
        <p:txBody>
          <a:bodyPr/>
          <a:lstStyle/>
          <a:p>
            <a:r>
              <a:rPr lang="en-US" altLang="zh-CN" dirty="0"/>
              <a:t>DNN-HMM</a:t>
            </a:r>
            <a:endParaRPr lang="zh-CN" altLang="en-US" dirty="0"/>
          </a:p>
        </p:txBody>
      </p:sp>
      <p:sp>
        <p:nvSpPr>
          <p:cNvPr id="5" name="文本框 4">
            <a:extLst>
              <a:ext uri="{FF2B5EF4-FFF2-40B4-BE49-F238E27FC236}">
                <a16:creationId xmlns:a16="http://schemas.microsoft.com/office/drawing/2014/main" id="{20A746CD-A97E-4ADA-830C-55910ABF9707}"/>
              </a:ext>
            </a:extLst>
          </p:cNvPr>
          <p:cNvSpPr txBox="1"/>
          <p:nvPr/>
        </p:nvSpPr>
        <p:spPr>
          <a:xfrm>
            <a:off x="3019348" y="5264876"/>
            <a:ext cx="1582933" cy="304699"/>
          </a:xfrm>
          <a:prstGeom prst="rect">
            <a:avLst/>
          </a:prstGeom>
          <a:noFill/>
        </p:spPr>
        <p:txBody>
          <a:bodyPr wrap="none" rtlCol="0">
            <a:spAutoFit/>
          </a:bodyPr>
          <a:lstStyle/>
          <a:p>
            <a:r>
              <a:rPr lang="zh-CN" altLang="en-US" sz="1600" dirty="0">
                <a:solidFill>
                  <a:srgbClr val="0070C0"/>
                </a:solidFill>
                <a:latin typeface="Times New Roman" panose="02020603050405020304" pitchFamily="18" charset="0"/>
                <a:cs typeface="Times New Roman" panose="02020603050405020304" pitchFamily="18" charset="0"/>
              </a:rPr>
              <a:t>输入层</a:t>
            </a:r>
            <a:r>
              <a:rPr lang="en-US" altLang="zh-CN" sz="1600" dirty="0">
                <a:solidFill>
                  <a:srgbClr val="0070C0"/>
                </a:solidFill>
                <a:latin typeface="Times New Roman" panose="02020603050405020304" pitchFamily="18" charset="0"/>
                <a:cs typeface="Times New Roman" panose="02020603050405020304" pitchFamily="18" charset="0"/>
              </a:rPr>
              <a:t>(</a:t>
            </a:r>
            <a:r>
              <a:rPr lang="zh-CN" altLang="en-US" sz="1600" dirty="0">
                <a:solidFill>
                  <a:srgbClr val="0070C0"/>
                </a:solidFill>
                <a:latin typeface="Times New Roman" panose="02020603050405020304" pitchFamily="18" charset="0"/>
                <a:cs typeface="Times New Roman" panose="02020603050405020304" pitchFamily="18" charset="0"/>
              </a:rPr>
              <a:t>声学特征</a:t>
            </a:r>
            <a:r>
              <a:rPr lang="en-US" altLang="zh-CN" sz="1600" dirty="0">
                <a:solidFill>
                  <a:srgbClr val="0070C0"/>
                </a:solidFill>
                <a:latin typeface="Times New Roman" panose="02020603050405020304" pitchFamily="18" charset="0"/>
                <a:cs typeface="Times New Roman" panose="02020603050405020304" pitchFamily="18" charset="0"/>
              </a:rPr>
              <a:t>)</a:t>
            </a:r>
            <a:endParaRPr lang="zh-CN" altLang="en-US" sz="1600" baseline="-25000" dirty="0">
              <a:solidFill>
                <a:srgbClr val="0070C0"/>
              </a:solidFill>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4607497B-53BC-4A03-9B8E-2316F90B6931}"/>
              </a:ext>
            </a:extLst>
          </p:cNvPr>
          <p:cNvPicPr>
            <a:picLocks noChangeAspect="1" noChangeArrowheads="1"/>
          </p:cNvPicPr>
          <p:nvPr/>
        </p:nvPicPr>
        <p:blipFill rotWithShape="1">
          <a:blip r:embed="rId2"/>
          <a:srcRect t="10867" b="7049"/>
          <a:stretch/>
        </p:blipFill>
        <p:spPr bwMode="auto">
          <a:xfrm>
            <a:off x="4296549" y="5912054"/>
            <a:ext cx="3653916" cy="805450"/>
          </a:xfrm>
          <a:prstGeom prst="rect">
            <a:avLst/>
          </a:prstGeom>
          <a:noFill/>
          <a:ln w="9525">
            <a:noFill/>
            <a:miter lim="800000"/>
            <a:headEnd/>
            <a:tailEnd/>
          </a:ln>
        </p:spPr>
      </p:pic>
      <p:sp>
        <p:nvSpPr>
          <p:cNvPr id="7" name="下箭头 36">
            <a:extLst>
              <a:ext uri="{FF2B5EF4-FFF2-40B4-BE49-F238E27FC236}">
                <a16:creationId xmlns:a16="http://schemas.microsoft.com/office/drawing/2014/main" id="{7D62107D-A259-4670-A737-54BC8E3D730F}"/>
              </a:ext>
            </a:extLst>
          </p:cNvPr>
          <p:cNvSpPr/>
          <p:nvPr/>
        </p:nvSpPr>
        <p:spPr>
          <a:xfrm rot="10800000">
            <a:off x="5856025" y="5494762"/>
            <a:ext cx="227766" cy="39528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Oval 8">
            <a:extLst>
              <a:ext uri="{FF2B5EF4-FFF2-40B4-BE49-F238E27FC236}">
                <a16:creationId xmlns:a16="http://schemas.microsoft.com/office/drawing/2014/main" id="{79FDA57B-AC8B-463A-AB11-FC307384F903}"/>
              </a:ext>
            </a:extLst>
          </p:cNvPr>
          <p:cNvSpPr>
            <a:spLocks noChangeArrowheads="1"/>
          </p:cNvSpPr>
          <p:nvPr/>
        </p:nvSpPr>
        <p:spPr bwMode="auto">
          <a:xfrm>
            <a:off x="2542883" y="143419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9" name="Oval 9">
            <a:extLst>
              <a:ext uri="{FF2B5EF4-FFF2-40B4-BE49-F238E27FC236}">
                <a16:creationId xmlns:a16="http://schemas.microsoft.com/office/drawing/2014/main" id="{474A5BA0-EDFE-40E2-B33E-9581D989F64B}"/>
              </a:ext>
            </a:extLst>
          </p:cNvPr>
          <p:cNvSpPr>
            <a:spLocks noChangeAspect="1" noChangeArrowheads="1"/>
          </p:cNvSpPr>
          <p:nvPr/>
        </p:nvSpPr>
        <p:spPr bwMode="auto">
          <a:xfrm>
            <a:off x="2654647" y="107558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0" name="Line 11">
            <a:extLst>
              <a:ext uri="{FF2B5EF4-FFF2-40B4-BE49-F238E27FC236}">
                <a16:creationId xmlns:a16="http://schemas.microsoft.com/office/drawing/2014/main" id="{A0935755-98F4-4DCC-A2D2-FCEFDAC16469}"/>
              </a:ext>
            </a:extLst>
          </p:cNvPr>
          <p:cNvSpPr>
            <a:spLocks noChangeShapeType="1"/>
          </p:cNvSpPr>
          <p:nvPr/>
        </p:nvSpPr>
        <p:spPr bwMode="auto">
          <a:xfrm flipV="1">
            <a:off x="2883799" y="121960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1" name="Oval 8">
            <a:extLst>
              <a:ext uri="{FF2B5EF4-FFF2-40B4-BE49-F238E27FC236}">
                <a16:creationId xmlns:a16="http://schemas.microsoft.com/office/drawing/2014/main" id="{1C75AF1C-79D5-40F9-955D-9ECC009ECD88}"/>
              </a:ext>
            </a:extLst>
          </p:cNvPr>
          <p:cNvSpPr>
            <a:spLocks noChangeArrowheads="1"/>
          </p:cNvSpPr>
          <p:nvPr/>
        </p:nvSpPr>
        <p:spPr bwMode="auto">
          <a:xfrm>
            <a:off x="3262963" y="144413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2" name="Oval 9">
            <a:extLst>
              <a:ext uri="{FF2B5EF4-FFF2-40B4-BE49-F238E27FC236}">
                <a16:creationId xmlns:a16="http://schemas.microsoft.com/office/drawing/2014/main" id="{AEA54FA0-9308-4659-BE46-007F42B3374E}"/>
              </a:ext>
            </a:extLst>
          </p:cNvPr>
          <p:cNvSpPr>
            <a:spLocks noChangeAspect="1" noChangeArrowheads="1"/>
          </p:cNvSpPr>
          <p:nvPr/>
        </p:nvSpPr>
        <p:spPr bwMode="auto">
          <a:xfrm>
            <a:off x="3365765" y="108548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3" name="Line 11">
            <a:extLst>
              <a:ext uri="{FF2B5EF4-FFF2-40B4-BE49-F238E27FC236}">
                <a16:creationId xmlns:a16="http://schemas.microsoft.com/office/drawing/2014/main" id="{350BDCA3-8559-4DB9-81CF-984E300EDB46}"/>
              </a:ext>
            </a:extLst>
          </p:cNvPr>
          <p:cNvSpPr>
            <a:spLocks noChangeShapeType="1"/>
          </p:cNvSpPr>
          <p:nvPr/>
        </p:nvSpPr>
        <p:spPr bwMode="auto">
          <a:xfrm flipV="1">
            <a:off x="3604856" y="122950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4" name="Oval 8">
            <a:extLst>
              <a:ext uri="{FF2B5EF4-FFF2-40B4-BE49-F238E27FC236}">
                <a16:creationId xmlns:a16="http://schemas.microsoft.com/office/drawing/2014/main" id="{3448CB13-A5C7-4126-B952-8CFD6E0045F0}"/>
              </a:ext>
            </a:extLst>
          </p:cNvPr>
          <p:cNvSpPr>
            <a:spLocks noChangeArrowheads="1"/>
          </p:cNvSpPr>
          <p:nvPr/>
        </p:nvSpPr>
        <p:spPr bwMode="auto">
          <a:xfrm>
            <a:off x="3983091" y="144413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5" name="Oval 9">
            <a:extLst>
              <a:ext uri="{FF2B5EF4-FFF2-40B4-BE49-F238E27FC236}">
                <a16:creationId xmlns:a16="http://schemas.microsoft.com/office/drawing/2014/main" id="{5D3DF8FD-C52B-418F-BFFE-875AE87D9164}"/>
              </a:ext>
            </a:extLst>
          </p:cNvPr>
          <p:cNvSpPr>
            <a:spLocks noChangeAspect="1" noChangeArrowheads="1"/>
          </p:cNvSpPr>
          <p:nvPr/>
        </p:nvSpPr>
        <p:spPr bwMode="auto">
          <a:xfrm>
            <a:off x="4094053" y="108844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6" name="Line 11">
            <a:extLst>
              <a:ext uri="{FF2B5EF4-FFF2-40B4-BE49-F238E27FC236}">
                <a16:creationId xmlns:a16="http://schemas.microsoft.com/office/drawing/2014/main" id="{0327EAA3-4044-42EC-83AC-760F5F4B443F}"/>
              </a:ext>
            </a:extLst>
          </p:cNvPr>
          <p:cNvSpPr>
            <a:spLocks noChangeShapeType="1"/>
          </p:cNvSpPr>
          <p:nvPr/>
        </p:nvSpPr>
        <p:spPr bwMode="auto">
          <a:xfrm flipV="1">
            <a:off x="4333144" y="123245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7" name="Oval 8">
            <a:extLst>
              <a:ext uri="{FF2B5EF4-FFF2-40B4-BE49-F238E27FC236}">
                <a16:creationId xmlns:a16="http://schemas.microsoft.com/office/drawing/2014/main" id="{8ED0740B-EAE6-4CEC-93EF-2177DAA80A4D}"/>
              </a:ext>
            </a:extLst>
          </p:cNvPr>
          <p:cNvSpPr>
            <a:spLocks noChangeArrowheads="1"/>
          </p:cNvSpPr>
          <p:nvPr/>
        </p:nvSpPr>
        <p:spPr bwMode="auto">
          <a:xfrm>
            <a:off x="4703171" y="147395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8" name="Oval 8">
            <a:extLst>
              <a:ext uri="{FF2B5EF4-FFF2-40B4-BE49-F238E27FC236}">
                <a16:creationId xmlns:a16="http://schemas.microsoft.com/office/drawing/2014/main" id="{CE834A29-75BD-4655-8B2B-84AE76225870}"/>
              </a:ext>
            </a:extLst>
          </p:cNvPr>
          <p:cNvSpPr>
            <a:spLocks noChangeArrowheads="1"/>
          </p:cNvSpPr>
          <p:nvPr/>
        </p:nvSpPr>
        <p:spPr bwMode="auto">
          <a:xfrm>
            <a:off x="1822803" y="143424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19" name="Line 10">
            <a:extLst>
              <a:ext uri="{FF2B5EF4-FFF2-40B4-BE49-F238E27FC236}">
                <a16:creationId xmlns:a16="http://schemas.microsoft.com/office/drawing/2014/main" id="{D6936477-3DFF-4E86-B2D5-6A1F30EAB352}"/>
              </a:ext>
            </a:extLst>
          </p:cNvPr>
          <p:cNvSpPr>
            <a:spLocks noChangeShapeType="1"/>
          </p:cNvSpPr>
          <p:nvPr/>
        </p:nvSpPr>
        <p:spPr bwMode="auto">
          <a:xfrm>
            <a:off x="2254851" y="165388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0" name="Line 10">
            <a:extLst>
              <a:ext uri="{FF2B5EF4-FFF2-40B4-BE49-F238E27FC236}">
                <a16:creationId xmlns:a16="http://schemas.microsoft.com/office/drawing/2014/main" id="{0BC1E8E9-247E-43D6-815D-C732D1E1CB07}"/>
              </a:ext>
            </a:extLst>
          </p:cNvPr>
          <p:cNvSpPr>
            <a:spLocks noChangeShapeType="1"/>
          </p:cNvSpPr>
          <p:nvPr/>
        </p:nvSpPr>
        <p:spPr bwMode="auto">
          <a:xfrm>
            <a:off x="2974931" y="165022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1" name="Line 10">
            <a:extLst>
              <a:ext uri="{FF2B5EF4-FFF2-40B4-BE49-F238E27FC236}">
                <a16:creationId xmlns:a16="http://schemas.microsoft.com/office/drawing/2014/main" id="{A1B87983-9B93-4031-90EF-CDA1CB3E6BCF}"/>
              </a:ext>
            </a:extLst>
          </p:cNvPr>
          <p:cNvSpPr>
            <a:spLocks noChangeShapeType="1"/>
          </p:cNvSpPr>
          <p:nvPr/>
        </p:nvSpPr>
        <p:spPr bwMode="auto">
          <a:xfrm>
            <a:off x="3695011" y="167376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2" name="Line 10">
            <a:extLst>
              <a:ext uri="{FF2B5EF4-FFF2-40B4-BE49-F238E27FC236}">
                <a16:creationId xmlns:a16="http://schemas.microsoft.com/office/drawing/2014/main" id="{C43D6097-2989-4AAB-A496-D8B6970F47DF}"/>
              </a:ext>
            </a:extLst>
          </p:cNvPr>
          <p:cNvSpPr>
            <a:spLocks noChangeShapeType="1"/>
          </p:cNvSpPr>
          <p:nvPr/>
        </p:nvSpPr>
        <p:spPr bwMode="auto">
          <a:xfrm>
            <a:off x="4415123" y="168004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3" name="TextBox 208">
            <a:extLst>
              <a:ext uri="{FF2B5EF4-FFF2-40B4-BE49-F238E27FC236}">
                <a16:creationId xmlns:a16="http://schemas.microsoft.com/office/drawing/2014/main" id="{B8BCB39A-80AF-4798-98BD-F5F78AF941B2}"/>
              </a:ext>
            </a:extLst>
          </p:cNvPr>
          <p:cNvSpPr txBox="1"/>
          <p:nvPr/>
        </p:nvSpPr>
        <p:spPr>
          <a:xfrm>
            <a:off x="2557750" y="1427372"/>
            <a:ext cx="396000" cy="396000"/>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24" name="TextBox 209">
            <a:extLst>
              <a:ext uri="{FF2B5EF4-FFF2-40B4-BE49-F238E27FC236}">
                <a16:creationId xmlns:a16="http://schemas.microsoft.com/office/drawing/2014/main" id="{AA185C42-6BBC-4C37-A200-48BE39D70913}"/>
              </a:ext>
            </a:extLst>
          </p:cNvPr>
          <p:cNvSpPr txBox="1"/>
          <p:nvPr/>
        </p:nvSpPr>
        <p:spPr>
          <a:xfrm>
            <a:off x="3291587" y="1460920"/>
            <a:ext cx="396000" cy="396000"/>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25" name="TextBox 210">
            <a:extLst>
              <a:ext uri="{FF2B5EF4-FFF2-40B4-BE49-F238E27FC236}">
                <a16:creationId xmlns:a16="http://schemas.microsoft.com/office/drawing/2014/main" id="{A6F37308-D0CE-4653-A5AE-D0E71BC34257}"/>
              </a:ext>
            </a:extLst>
          </p:cNvPr>
          <p:cNvSpPr txBox="1"/>
          <p:nvPr/>
        </p:nvSpPr>
        <p:spPr>
          <a:xfrm>
            <a:off x="3986341" y="1460920"/>
            <a:ext cx="396000" cy="396000"/>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26" name="TextBox 211">
            <a:extLst>
              <a:ext uri="{FF2B5EF4-FFF2-40B4-BE49-F238E27FC236}">
                <a16:creationId xmlns:a16="http://schemas.microsoft.com/office/drawing/2014/main" id="{F9C9D4C6-D27B-4314-965E-37B938E3A20F}"/>
              </a:ext>
            </a:extLst>
          </p:cNvPr>
          <p:cNvSpPr txBox="1"/>
          <p:nvPr/>
        </p:nvSpPr>
        <p:spPr>
          <a:xfrm>
            <a:off x="1835061" y="1434217"/>
            <a:ext cx="396000" cy="396000"/>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27" name="TextBox 212">
            <a:extLst>
              <a:ext uri="{FF2B5EF4-FFF2-40B4-BE49-F238E27FC236}">
                <a16:creationId xmlns:a16="http://schemas.microsoft.com/office/drawing/2014/main" id="{71704FD8-F12E-423A-830C-292FDBF9A661}"/>
              </a:ext>
            </a:extLst>
          </p:cNvPr>
          <p:cNvSpPr txBox="1"/>
          <p:nvPr/>
        </p:nvSpPr>
        <p:spPr>
          <a:xfrm>
            <a:off x="4721114" y="1471553"/>
            <a:ext cx="396000" cy="396000"/>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sp>
        <p:nvSpPr>
          <p:cNvPr id="28" name="Oval 8">
            <a:extLst>
              <a:ext uri="{FF2B5EF4-FFF2-40B4-BE49-F238E27FC236}">
                <a16:creationId xmlns:a16="http://schemas.microsoft.com/office/drawing/2014/main" id="{E1D33816-A64F-4832-9046-9B826E047498}"/>
              </a:ext>
            </a:extLst>
          </p:cNvPr>
          <p:cNvSpPr>
            <a:spLocks noChangeArrowheads="1"/>
          </p:cNvSpPr>
          <p:nvPr/>
        </p:nvSpPr>
        <p:spPr bwMode="auto">
          <a:xfrm>
            <a:off x="7468051" y="1434199"/>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29" name="Oval 9">
            <a:extLst>
              <a:ext uri="{FF2B5EF4-FFF2-40B4-BE49-F238E27FC236}">
                <a16:creationId xmlns:a16="http://schemas.microsoft.com/office/drawing/2014/main" id="{36A8752A-CAEA-4358-BB1A-15C6D4ACD976}"/>
              </a:ext>
            </a:extLst>
          </p:cNvPr>
          <p:cNvSpPr>
            <a:spLocks noChangeAspect="1" noChangeArrowheads="1"/>
          </p:cNvSpPr>
          <p:nvPr/>
        </p:nvSpPr>
        <p:spPr bwMode="auto">
          <a:xfrm>
            <a:off x="7579815" y="1075587"/>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0" name="Line 11">
            <a:extLst>
              <a:ext uri="{FF2B5EF4-FFF2-40B4-BE49-F238E27FC236}">
                <a16:creationId xmlns:a16="http://schemas.microsoft.com/office/drawing/2014/main" id="{494DF69A-7E2D-4234-898A-9D7D770C13A4}"/>
              </a:ext>
            </a:extLst>
          </p:cNvPr>
          <p:cNvSpPr>
            <a:spLocks noChangeShapeType="1"/>
          </p:cNvSpPr>
          <p:nvPr/>
        </p:nvSpPr>
        <p:spPr bwMode="auto">
          <a:xfrm flipV="1">
            <a:off x="7808967" y="1219603"/>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1" name="Oval 8">
            <a:extLst>
              <a:ext uri="{FF2B5EF4-FFF2-40B4-BE49-F238E27FC236}">
                <a16:creationId xmlns:a16="http://schemas.microsoft.com/office/drawing/2014/main" id="{B1846BCF-D832-4223-ACFA-4AE228254D65}"/>
              </a:ext>
            </a:extLst>
          </p:cNvPr>
          <p:cNvSpPr>
            <a:spLocks noChangeArrowheads="1"/>
          </p:cNvSpPr>
          <p:nvPr/>
        </p:nvSpPr>
        <p:spPr bwMode="auto">
          <a:xfrm>
            <a:off x="8188131" y="144413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2" name="Oval 9">
            <a:extLst>
              <a:ext uri="{FF2B5EF4-FFF2-40B4-BE49-F238E27FC236}">
                <a16:creationId xmlns:a16="http://schemas.microsoft.com/office/drawing/2014/main" id="{E245AAFD-F100-429D-A3C6-F6174599DC84}"/>
              </a:ext>
            </a:extLst>
          </p:cNvPr>
          <p:cNvSpPr>
            <a:spLocks noChangeAspect="1" noChangeArrowheads="1"/>
          </p:cNvSpPr>
          <p:nvPr/>
        </p:nvSpPr>
        <p:spPr bwMode="auto">
          <a:xfrm>
            <a:off x="8290933" y="1085486"/>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3" name="Line 11">
            <a:extLst>
              <a:ext uri="{FF2B5EF4-FFF2-40B4-BE49-F238E27FC236}">
                <a16:creationId xmlns:a16="http://schemas.microsoft.com/office/drawing/2014/main" id="{394F70E9-09B5-473A-8262-8912F1339A62}"/>
              </a:ext>
            </a:extLst>
          </p:cNvPr>
          <p:cNvSpPr>
            <a:spLocks noChangeShapeType="1"/>
          </p:cNvSpPr>
          <p:nvPr/>
        </p:nvSpPr>
        <p:spPr bwMode="auto">
          <a:xfrm flipV="1">
            <a:off x="8530024" y="1229502"/>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4" name="Oval 8">
            <a:extLst>
              <a:ext uri="{FF2B5EF4-FFF2-40B4-BE49-F238E27FC236}">
                <a16:creationId xmlns:a16="http://schemas.microsoft.com/office/drawing/2014/main" id="{C6EF838D-3A28-4E45-B1DC-0711B44641E9}"/>
              </a:ext>
            </a:extLst>
          </p:cNvPr>
          <p:cNvSpPr>
            <a:spLocks noChangeArrowheads="1"/>
          </p:cNvSpPr>
          <p:nvPr/>
        </p:nvSpPr>
        <p:spPr bwMode="auto">
          <a:xfrm>
            <a:off x="8908259" y="1444138"/>
            <a:ext cx="432000" cy="432000"/>
          </a:xfrm>
          <a:prstGeom prst="ellipse">
            <a:avLst/>
          </a:prstGeom>
          <a:solidFill>
            <a:schemeClr val="accent1"/>
          </a:solid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5" name="Oval 9">
            <a:extLst>
              <a:ext uri="{FF2B5EF4-FFF2-40B4-BE49-F238E27FC236}">
                <a16:creationId xmlns:a16="http://schemas.microsoft.com/office/drawing/2014/main" id="{43DC1C02-2051-45E4-9078-2DBFFB070288}"/>
              </a:ext>
            </a:extLst>
          </p:cNvPr>
          <p:cNvSpPr>
            <a:spLocks noChangeAspect="1" noChangeArrowheads="1"/>
          </p:cNvSpPr>
          <p:nvPr/>
        </p:nvSpPr>
        <p:spPr bwMode="auto">
          <a:xfrm>
            <a:off x="9019221" y="1088441"/>
            <a:ext cx="239091" cy="360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6" name="Line 11">
            <a:extLst>
              <a:ext uri="{FF2B5EF4-FFF2-40B4-BE49-F238E27FC236}">
                <a16:creationId xmlns:a16="http://schemas.microsoft.com/office/drawing/2014/main" id="{21F89970-7666-44B2-9418-A608A8FCAE4E}"/>
              </a:ext>
            </a:extLst>
          </p:cNvPr>
          <p:cNvSpPr>
            <a:spLocks noChangeShapeType="1"/>
          </p:cNvSpPr>
          <p:nvPr/>
        </p:nvSpPr>
        <p:spPr bwMode="auto">
          <a:xfrm flipV="1">
            <a:off x="9258312" y="1232457"/>
            <a:ext cx="0" cy="11565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7" name="Oval 8">
            <a:extLst>
              <a:ext uri="{FF2B5EF4-FFF2-40B4-BE49-F238E27FC236}">
                <a16:creationId xmlns:a16="http://schemas.microsoft.com/office/drawing/2014/main" id="{D9CD29F8-A456-4F01-B31C-C1D64BE55880}"/>
              </a:ext>
            </a:extLst>
          </p:cNvPr>
          <p:cNvSpPr>
            <a:spLocks noChangeArrowheads="1"/>
          </p:cNvSpPr>
          <p:nvPr/>
        </p:nvSpPr>
        <p:spPr bwMode="auto">
          <a:xfrm>
            <a:off x="9628339" y="1473955"/>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8" name="Oval 8">
            <a:extLst>
              <a:ext uri="{FF2B5EF4-FFF2-40B4-BE49-F238E27FC236}">
                <a16:creationId xmlns:a16="http://schemas.microsoft.com/office/drawing/2014/main" id="{BA4BBA8C-3106-4497-B1F6-255E64504E6E}"/>
              </a:ext>
            </a:extLst>
          </p:cNvPr>
          <p:cNvSpPr>
            <a:spLocks noChangeArrowheads="1"/>
          </p:cNvSpPr>
          <p:nvPr/>
        </p:nvSpPr>
        <p:spPr bwMode="auto">
          <a:xfrm>
            <a:off x="6747971" y="1434247"/>
            <a:ext cx="432000" cy="432000"/>
          </a:xfrm>
          <a:prstGeom prst="ellipse">
            <a:avLst/>
          </a:prstGeom>
          <a:noFill/>
          <a:ln w="9525">
            <a:solidFill>
              <a:schemeClr val="tx1"/>
            </a:solidFill>
            <a:round/>
            <a:headEnd/>
            <a:tailEnd/>
          </a:ln>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39" name="Line 10">
            <a:extLst>
              <a:ext uri="{FF2B5EF4-FFF2-40B4-BE49-F238E27FC236}">
                <a16:creationId xmlns:a16="http://schemas.microsoft.com/office/drawing/2014/main" id="{3BE4F2F2-47AD-4A0E-BCAB-A5E2FB5B505A}"/>
              </a:ext>
            </a:extLst>
          </p:cNvPr>
          <p:cNvSpPr>
            <a:spLocks noChangeShapeType="1"/>
          </p:cNvSpPr>
          <p:nvPr/>
        </p:nvSpPr>
        <p:spPr bwMode="auto">
          <a:xfrm>
            <a:off x="7180019" y="1653886"/>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0" name="Line 10">
            <a:extLst>
              <a:ext uri="{FF2B5EF4-FFF2-40B4-BE49-F238E27FC236}">
                <a16:creationId xmlns:a16="http://schemas.microsoft.com/office/drawing/2014/main" id="{9A10DB1E-86C8-4254-967A-B88F463F1C1F}"/>
              </a:ext>
            </a:extLst>
          </p:cNvPr>
          <p:cNvSpPr>
            <a:spLocks noChangeShapeType="1"/>
          </p:cNvSpPr>
          <p:nvPr/>
        </p:nvSpPr>
        <p:spPr bwMode="auto">
          <a:xfrm>
            <a:off x="7900099" y="1650223"/>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1" name="Line 10">
            <a:extLst>
              <a:ext uri="{FF2B5EF4-FFF2-40B4-BE49-F238E27FC236}">
                <a16:creationId xmlns:a16="http://schemas.microsoft.com/office/drawing/2014/main" id="{FDEC6F0A-1C6C-412E-BA8D-454CC83CF317}"/>
              </a:ext>
            </a:extLst>
          </p:cNvPr>
          <p:cNvSpPr>
            <a:spLocks noChangeShapeType="1"/>
          </p:cNvSpPr>
          <p:nvPr/>
        </p:nvSpPr>
        <p:spPr bwMode="auto">
          <a:xfrm>
            <a:off x="8620179" y="1673764"/>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2" name="Line 10">
            <a:extLst>
              <a:ext uri="{FF2B5EF4-FFF2-40B4-BE49-F238E27FC236}">
                <a16:creationId xmlns:a16="http://schemas.microsoft.com/office/drawing/2014/main" id="{BB9EC290-397F-4A75-A520-141A461F1DD6}"/>
              </a:ext>
            </a:extLst>
          </p:cNvPr>
          <p:cNvSpPr>
            <a:spLocks noChangeShapeType="1"/>
          </p:cNvSpPr>
          <p:nvPr/>
        </p:nvSpPr>
        <p:spPr bwMode="auto">
          <a:xfrm>
            <a:off x="9340291" y="1680040"/>
            <a:ext cx="288000" cy="62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幼圆" panose="02010509060101010101" pitchFamily="49" charset="-122"/>
              <a:ea typeface="幼圆" panose="02010509060101010101" pitchFamily="49" charset="-122"/>
            </a:endParaRPr>
          </a:p>
        </p:txBody>
      </p:sp>
      <p:sp>
        <p:nvSpPr>
          <p:cNvPr id="43" name="TextBox 228">
            <a:extLst>
              <a:ext uri="{FF2B5EF4-FFF2-40B4-BE49-F238E27FC236}">
                <a16:creationId xmlns:a16="http://schemas.microsoft.com/office/drawing/2014/main" id="{DCE221FF-CDA3-49EA-A20C-A95F25A98FAB}"/>
              </a:ext>
            </a:extLst>
          </p:cNvPr>
          <p:cNvSpPr txBox="1"/>
          <p:nvPr/>
        </p:nvSpPr>
        <p:spPr>
          <a:xfrm>
            <a:off x="7476261" y="1429021"/>
            <a:ext cx="396000" cy="396000"/>
          </a:xfrm>
          <a:prstGeom prst="rect">
            <a:avLst/>
          </a:prstGeom>
          <a:noFill/>
        </p:spPr>
        <p:txBody>
          <a:bodyPr wrap="none" rtlCol="0">
            <a:spAutoFit/>
          </a:bodyPr>
          <a:lstStyle/>
          <a:p>
            <a:r>
              <a:rPr lang="en-US" altLang="zh-CN" dirty="0"/>
              <a:t>s</a:t>
            </a:r>
            <a:r>
              <a:rPr lang="en-US" altLang="zh-CN" baseline="-25000" dirty="0"/>
              <a:t>2</a:t>
            </a:r>
            <a:endParaRPr lang="zh-CN" altLang="en-US" baseline="-25000" dirty="0"/>
          </a:p>
        </p:txBody>
      </p:sp>
      <p:sp>
        <p:nvSpPr>
          <p:cNvPr id="44" name="TextBox 229">
            <a:extLst>
              <a:ext uri="{FF2B5EF4-FFF2-40B4-BE49-F238E27FC236}">
                <a16:creationId xmlns:a16="http://schemas.microsoft.com/office/drawing/2014/main" id="{0CE39E72-8910-4F66-9E44-0043F46114F0}"/>
              </a:ext>
            </a:extLst>
          </p:cNvPr>
          <p:cNvSpPr txBox="1"/>
          <p:nvPr/>
        </p:nvSpPr>
        <p:spPr>
          <a:xfrm>
            <a:off x="8209397" y="1439654"/>
            <a:ext cx="396000" cy="396000"/>
          </a:xfrm>
          <a:prstGeom prst="rect">
            <a:avLst/>
          </a:prstGeom>
          <a:noFill/>
        </p:spPr>
        <p:txBody>
          <a:bodyPr wrap="none" rtlCol="0">
            <a:spAutoFit/>
          </a:bodyPr>
          <a:lstStyle/>
          <a:p>
            <a:r>
              <a:rPr lang="en-US" altLang="zh-CN" dirty="0"/>
              <a:t>s</a:t>
            </a:r>
            <a:r>
              <a:rPr lang="en-US" altLang="zh-CN" baseline="-25000" dirty="0"/>
              <a:t>3</a:t>
            </a:r>
            <a:endParaRPr lang="zh-CN" altLang="en-US" baseline="-25000" dirty="0"/>
          </a:p>
        </p:txBody>
      </p:sp>
      <p:sp>
        <p:nvSpPr>
          <p:cNvPr id="45" name="TextBox 230">
            <a:extLst>
              <a:ext uri="{FF2B5EF4-FFF2-40B4-BE49-F238E27FC236}">
                <a16:creationId xmlns:a16="http://schemas.microsoft.com/office/drawing/2014/main" id="{0B095068-FBB6-4EE5-817F-C24BAF27F66B}"/>
              </a:ext>
            </a:extLst>
          </p:cNvPr>
          <p:cNvSpPr txBox="1"/>
          <p:nvPr/>
        </p:nvSpPr>
        <p:spPr>
          <a:xfrm>
            <a:off x="8932775" y="1450287"/>
            <a:ext cx="396000" cy="396000"/>
          </a:xfrm>
          <a:prstGeom prst="rect">
            <a:avLst/>
          </a:prstGeom>
          <a:noFill/>
        </p:spPr>
        <p:txBody>
          <a:bodyPr wrap="none" rtlCol="0">
            <a:spAutoFit/>
          </a:bodyPr>
          <a:lstStyle/>
          <a:p>
            <a:r>
              <a:rPr lang="en-US" altLang="zh-CN" dirty="0"/>
              <a:t>s</a:t>
            </a:r>
            <a:r>
              <a:rPr lang="en-US" altLang="zh-CN" baseline="-25000" dirty="0"/>
              <a:t>4</a:t>
            </a:r>
            <a:endParaRPr lang="zh-CN" altLang="en-US" baseline="-25000" dirty="0"/>
          </a:p>
        </p:txBody>
      </p:sp>
      <p:sp>
        <p:nvSpPr>
          <p:cNvPr id="46" name="TextBox 231">
            <a:extLst>
              <a:ext uri="{FF2B5EF4-FFF2-40B4-BE49-F238E27FC236}">
                <a16:creationId xmlns:a16="http://schemas.microsoft.com/office/drawing/2014/main" id="{C3F737C7-772E-41CD-A5CA-CD07D21C85DB}"/>
              </a:ext>
            </a:extLst>
          </p:cNvPr>
          <p:cNvSpPr txBox="1"/>
          <p:nvPr/>
        </p:nvSpPr>
        <p:spPr>
          <a:xfrm>
            <a:off x="6758604" y="1450287"/>
            <a:ext cx="396000" cy="396000"/>
          </a:xfrm>
          <a:prstGeom prst="rect">
            <a:avLst/>
          </a:prstGeom>
          <a:noFill/>
        </p:spPr>
        <p:txBody>
          <a:bodyPr wrap="none" rtlCol="0">
            <a:spAutoFit/>
          </a:bodyPr>
          <a:lstStyle/>
          <a:p>
            <a:r>
              <a:rPr lang="en-US" altLang="zh-CN" dirty="0"/>
              <a:t>s</a:t>
            </a:r>
            <a:r>
              <a:rPr lang="en-US" altLang="zh-CN" baseline="-25000" dirty="0"/>
              <a:t>1</a:t>
            </a:r>
            <a:endParaRPr lang="zh-CN" altLang="en-US" baseline="-25000" dirty="0"/>
          </a:p>
        </p:txBody>
      </p:sp>
      <p:sp>
        <p:nvSpPr>
          <p:cNvPr id="47" name="TextBox 232">
            <a:extLst>
              <a:ext uri="{FF2B5EF4-FFF2-40B4-BE49-F238E27FC236}">
                <a16:creationId xmlns:a16="http://schemas.microsoft.com/office/drawing/2014/main" id="{009E1DD5-C487-4304-9DFB-F3E18DF06A59}"/>
              </a:ext>
            </a:extLst>
          </p:cNvPr>
          <p:cNvSpPr txBox="1"/>
          <p:nvPr/>
        </p:nvSpPr>
        <p:spPr>
          <a:xfrm>
            <a:off x="9649456" y="1471553"/>
            <a:ext cx="396000" cy="396000"/>
          </a:xfrm>
          <a:prstGeom prst="rect">
            <a:avLst/>
          </a:prstGeom>
          <a:noFill/>
        </p:spPr>
        <p:txBody>
          <a:bodyPr wrap="none" rtlCol="0">
            <a:spAutoFit/>
          </a:bodyPr>
          <a:lstStyle/>
          <a:p>
            <a:r>
              <a:rPr lang="en-US" altLang="zh-CN" dirty="0"/>
              <a:t>s</a:t>
            </a:r>
            <a:r>
              <a:rPr lang="en-US" altLang="zh-CN" baseline="-25000" dirty="0"/>
              <a:t>5</a:t>
            </a:r>
            <a:endParaRPr lang="zh-CN" altLang="en-US" baseline="-25000" dirty="0"/>
          </a:p>
        </p:txBody>
      </p:sp>
      <p:cxnSp>
        <p:nvCxnSpPr>
          <p:cNvPr id="48" name="直接连接符 47">
            <a:extLst>
              <a:ext uri="{FF2B5EF4-FFF2-40B4-BE49-F238E27FC236}">
                <a16:creationId xmlns:a16="http://schemas.microsoft.com/office/drawing/2014/main" id="{F50E1928-C076-4519-853C-0604CBA58EF6}"/>
              </a:ext>
            </a:extLst>
          </p:cNvPr>
          <p:cNvCxnSpPr/>
          <p:nvPr/>
        </p:nvCxnSpPr>
        <p:spPr>
          <a:xfrm>
            <a:off x="5275161" y="1689955"/>
            <a:ext cx="1372479"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B014619C-2CD9-4655-8A1E-31DC95AD42C5}"/>
              </a:ext>
            </a:extLst>
          </p:cNvPr>
          <p:cNvCxnSpPr>
            <a:cxnSpLocks/>
            <a:stCxn id="8" idx="4"/>
            <a:endCxn id="137" idx="6"/>
          </p:cNvCxnSpPr>
          <p:nvPr/>
        </p:nvCxnSpPr>
        <p:spPr>
          <a:xfrm>
            <a:off x="2758883" y="1866199"/>
            <a:ext cx="710473" cy="201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3B10AA1-C4E4-43F2-B262-34E795B6A0FD}"/>
              </a:ext>
            </a:extLst>
          </p:cNvPr>
          <p:cNvCxnSpPr>
            <a:cxnSpLocks/>
            <a:stCxn id="11" idx="4"/>
            <a:endCxn id="138" idx="5"/>
          </p:cNvCxnSpPr>
          <p:nvPr/>
        </p:nvCxnSpPr>
        <p:spPr>
          <a:xfrm>
            <a:off x="3478963" y="1876138"/>
            <a:ext cx="549040" cy="240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C76220B0-7783-4CB1-BDBB-E119BC007B33}"/>
              </a:ext>
            </a:extLst>
          </p:cNvPr>
          <p:cNvCxnSpPr>
            <a:cxnSpLocks/>
            <a:stCxn id="144" idx="6"/>
            <a:endCxn id="34" idx="4"/>
          </p:cNvCxnSpPr>
          <p:nvPr/>
        </p:nvCxnSpPr>
        <p:spPr>
          <a:xfrm flipV="1">
            <a:off x="8299848" y="1876138"/>
            <a:ext cx="824411" cy="188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04C2796-1B30-4A55-B39D-5BEDFE820650}"/>
              </a:ext>
            </a:extLst>
          </p:cNvPr>
          <p:cNvCxnSpPr>
            <a:cxnSpLocks/>
            <a:stCxn id="143" idx="6"/>
            <a:endCxn id="31" idx="4"/>
          </p:cNvCxnSpPr>
          <p:nvPr/>
        </p:nvCxnSpPr>
        <p:spPr>
          <a:xfrm flipV="1">
            <a:off x="7861216" y="1876138"/>
            <a:ext cx="542915" cy="188318"/>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7C72BA69-DE2D-4DAF-A035-ECA73DBF5809}"/>
              </a:ext>
            </a:extLst>
          </p:cNvPr>
          <p:cNvSpPr txBox="1"/>
          <p:nvPr/>
        </p:nvSpPr>
        <p:spPr>
          <a:xfrm>
            <a:off x="1792161" y="1064867"/>
            <a:ext cx="471604" cy="369332"/>
          </a:xfrm>
          <a:prstGeom prst="rect">
            <a:avLst/>
          </a:prstGeom>
          <a:noFill/>
        </p:spPr>
        <p:txBody>
          <a:bodyPr wrap="none" rtlCol="0">
            <a:spAutoFit/>
          </a:bodyPr>
          <a:lstStyle/>
          <a:p>
            <a:r>
              <a:rPr lang="en-US" altLang="zh-CN" dirty="0"/>
              <a:t>“a”</a:t>
            </a:r>
            <a:endParaRPr lang="zh-CN" altLang="en-US" dirty="0"/>
          </a:p>
        </p:txBody>
      </p:sp>
      <p:sp>
        <p:nvSpPr>
          <p:cNvPr id="54" name="文本框 53">
            <a:extLst>
              <a:ext uri="{FF2B5EF4-FFF2-40B4-BE49-F238E27FC236}">
                <a16:creationId xmlns:a16="http://schemas.microsoft.com/office/drawing/2014/main" id="{B7ABA327-96B0-4F92-9C09-21958F88CBD5}"/>
              </a:ext>
            </a:extLst>
          </p:cNvPr>
          <p:cNvSpPr txBox="1"/>
          <p:nvPr/>
        </p:nvSpPr>
        <p:spPr>
          <a:xfrm>
            <a:off x="6720187" y="1069950"/>
            <a:ext cx="466795" cy="369332"/>
          </a:xfrm>
          <a:prstGeom prst="rect">
            <a:avLst/>
          </a:prstGeom>
          <a:noFill/>
        </p:spPr>
        <p:txBody>
          <a:bodyPr wrap="none" rtlCol="0">
            <a:spAutoFit/>
          </a:bodyPr>
          <a:lstStyle/>
          <a:p>
            <a:r>
              <a:rPr lang="en-US" altLang="zh-CN" dirty="0"/>
              <a:t>“o”</a:t>
            </a:r>
            <a:endParaRPr lang="zh-CN" altLang="en-US" dirty="0"/>
          </a:p>
        </p:txBody>
      </p:sp>
      <p:sp>
        <p:nvSpPr>
          <p:cNvPr id="55" name="椭圆 54">
            <a:extLst>
              <a:ext uri="{FF2B5EF4-FFF2-40B4-BE49-F238E27FC236}">
                <a16:creationId xmlns:a16="http://schemas.microsoft.com/office/drawing/2014/main" id="{7F3BCA19-D2D9-4D55-BAA1-BD6AD228A55E}"/>
              </a:ext>
            </a:extLst>
          </p:cNvPr>
          <p:cNvSpPr>
            <a:spLocks noChangeAspect="1"/>
          </p:cNvSpPr>
          <p:nvPr/>
        </p:nvSpPr>
        <p:spPr>
          <a:xfrm rot="16200000">
            <a:off x="5062073" y="4539773"/>
            <a:ext cx="334880" cy="3313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7A8EAD4-8544-4FBA-A1EA-25DE065CB01C}"/>
              </a:ext>
            </a:extLst>
          </p:cNvPr>
          <p:cNvSpPr>
            <a:spLocks noChangeAspect="1"/>
          </p:cNvSpPr>
          <p:nvPr/>
        </p:nvSpPr>
        <p:spPr>
          <a:xfrm rot="16200000">
            <a:off x="5503565" y="4539773"/>
            <a:ext cx="334880" cy="3313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D1114D6-1D77-40B7-BADE-3594B9CBC454}"/>
              </a:ext>
            </a:extLst>
          </p:cNvPr>
          <p:cNvSpPr>
            <a:spLocks noChangeAspect="1"/>
          </p:cNvSpPr>
          <p:nvPr/>
        </p:nvSpPr>
        <p:spPr>
          <a:xfrm rot="16200000">
            <a:off x="5942197" y="4539773"/>
            <a:ext cx="334880" cy="3313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D0A2DB64-C1D7-424D-8007-37173B3095F4}"/>
              </a:ext>
            </a:extLst>
          </p:cNvPr>
          <p:cNvSpPr>
            <a:spLocks noChangeAspect="1"/>
          </p:cNvSpPr>
          <p:nvPr/>
        </p:nvSpPr>
        <p:spPr>
          <a:xfrm rot="16200000">
            <a:off x="6380829" y="4540383"/>
            <a:ext cx="334880" cy="33136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60AFFE17-5D61-458F-B3D9-7E663CF9F226}"/>
              </a:ext>
            </a:extLst>
          </p:cNvPr>
          <p:cNvSpPr>
            <a:spLocks noChangeAspect="1"/>
          </p:cNvSpPr>
          <p:nvPr/>
        </p:nvSpPr>
        <p:spPr>
          <a:xfrm rot="16200000">
            <a:off x="4794651" y="3716443"/>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3F986BB1-7E3C-4E8E-A082-A5DC92A2DE39}"/>
              </a:ext>
            </a:extLst>
          </p:cNvPr>
          <p:cNvSpPr>
            <a:spLocks noChangeAspect="1"/>
          </p:cNvSpPr>
          <p:nvPr/>
        </p:nvSpPr>
        <p:spPr>
          <a:xfrm rot="16200000">
            <a:off x="5236143" y="3716443"/>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FC91204-6511-44A6-AA8F-FB783E1BBF64}"/>
              </a:ext>
            </a:extLst>
          </p:cNvPr>
          <p:cNvSpPr>
            <a:spLocks noChangeAspect="1"/>
          </p:cNvSpPr>
          <p:nvPr/>
        </p:nvSpPr>
        <p:spPr>
          <a:xfrm rot="16200000">
            <a:off x="5674775" y="3716443"/>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9F6F88C3-6AFD-4C0A-A89A-E4B3DE5747AD}"/>
              </a:ext>
            </a:extLst>
          </p:cNvPr>
          <p:cNvSpPr>
            <a:spLocks noChangeAspect="1"/>
          </p:cNvSpPr>
          <p:nvPr/>
        </p:nvSpPr>
        <p:spPr>
          <a:xfrm rot="16200000">
            <a:off x="6113407" y="3717052"/>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F82D3314-E789-4EB3-9F54-281B03BC0A5F}"/>
              </a:ext>
            </a:extLst>
          </p:cNvPr>
          <p:cNvSpPr>
            <a:spLocks noChangeAspect="1"/>
          </p:cNvSpPr>
          <p:nvPr/>
        </p:nvSpPr>
        <p:spPr>
          <a:xfrm rot="16200000">
            <a:off x="6552038" y="3717052"/>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60F0F2D-72C8-447A-82A9-A6CA993D3C3C}"/>
              </a:ext>
            </a:extLst>
          </p:cNvPr>
          <p:cNvSpPr>
            <a:spLocks noChangeAspect="1"/>
          </p:cNvSpPr>
          <p:nvPr/>
        </p:nvSpPr>
        <p:spPr>
          <a:xfrm rot="16200000">
            <a:off x="4804734" y="2891329"/>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691A26C1-FD07-49CA-B986-0C0E679913EA}"/>
              </a:ext>
            </a:extLst>
          </p:cNvPr>
          <p:cNvSpPr>
            <a:spLocks noChangeAspect="1"/>
          </p:cNvSpPr>
          <p:nvPr/>
        </p:nvSpPr>
        <p:spPr>
          <a:xfrm rot="16200000">
            <a:off x="5246226" y="2891329"/>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01E5B64F-B8D9-4017-A75C-65C85FFB99D3}"/>
              </a:ext>
            </a:extLst>
          </p:cNvPr>
          <p:cNvSpPr>
            <a:spLocks noChangeAspect="1"/>
          </p:cNvSpPr>
          <p:nvPr/>
        </p:nvSpPr>
        <p:spPr>
          <a:xfrm rot="16200000">
            <a:off x="5684858" y="2891329"/>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04967926-3BFE-45AD-AF83-F0B3D676A86E}"/>
              </a:ext>
            </a:extLst>
          </p:cNvPr>
          <p:cNvSpPr>
            <a:spLocks noChangeAspect="1"/>
          </p:cNvSpPr>
          <p:nvPr/>
        </p:nvSpPr>
        <p:spPr>
          <a:xfrm rot="16200000">
            <a:off x="6123489" y="2891939"/>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4DAC8CBD-4AFA-4928-970D-F12D9AB7F69A}"/>
              </a:ext>
            </a:extLst>
          </p:cNvPr>
          <p:cNvSpPr>
            <a:spLocks noChangeAspect="1"/>
          </p:cNvSpPr>
          <p:nvPr/>
        </p:nvSpPr>
        <p:spPr>
          <a:xfrm rot="16200000">
            <a:off x="6562121" y="2891939"/>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C29A84C1-FE43-4168-AEC2-03D012EA4E07}"/>
              </a:ext>
            </a:extLst>
          </p:cNvPr>
          <p:cNvSpPr>
            <a:spLocks noChangeAspect="1"/>
          </p:cNvSpPr>
          <p:nvPr/>
        </p:nvSpPr>
        <p:spPr>
          <a:xfrm rot="16200000">
            <a:off x="5052059" y="2066214"/>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570CCDFA-BD8D-4C79-9106-7FC7CEBD94FA}"/>
              </a:ext>
            </a:extLst>
          </p:cNvPr>
          <p:cNvSpPr>
            <a:spLocks noChangeAspect="1"/>
          </p:cNvSpPr>
          <p:nvPr/>
        </p:nvSpPr>
        <p:spPr>
          <a:xfrm rot="16200000">
            <a:off x="5493551" y="2066214"/>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5608633-D134-409A-8448-A55EE5E3AA23}"/>
              </a:ext>
            </a:extLst>
          </p:cNvPr>
          <p:cNvSpPr>
            <a:spLocks noChangeAspect="1"/>
          </p:cNvSpPr>
          <p:nvPr/>
        </p:nvSpPr>
        <p:spPr>
          <a:xfrm rot="16200000">
            <a:off x="5932183" y="2066214"/>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A9AFC93D-36B3-45B8-814B-AD38AE8E4AB4}"/>
              </a:ext>
            </a:extLst>
          </p:cNvPr>
          <p:cNvSpPr>
            <a:spLocks noChangeAspect="1"/>
          </p:cNvSpPr>
          <p:nvPr/>
        </p:nvSpPr>
        <p:spPr>
          <a:xfrm rot="16200000">
            <a:off x="6370814" y="2066824"/>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73" name="直接箭头连接符 72">
            <a:extLst>
              <a:ext uri="{FF2B5EF4-FFF2-40B4-BE49-F238E27FC236}">
                <a16:creationId xmlns:a16="http://schemas.microsoft.com/office/drawing/2014/main" id="{A79F64DE-487A-439A-A355-A1B95F075907}"/>
              </a:ext>
            </a:extLst>
          </p:cNvPr>
          <p:cNvCxnSpPr>
            <a:cxnSpLocks/>
            <a:stCxn id="55" idx="6"/>
            <a:endCxn id="59" idx="2"/>
          </p:cNvCxnSpPr>
          <p:nvPr/>
        </p:nvCxnSpPr>
        <p:spPr>
          <a:xfrm flipH="1" flipV="1">
            <a:off x="4962092" y="4049566"/>
            <a:ext cx="267422" cy="48845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BEBE670D-A31B-4A64-B303-A79FFCF32AF7}"/>
              </a:ext>
            </a:extLst>
          </p:cNvPr>
          <p:cNvCxnSpPr>
            <a:cxnSpLocks/>
            <a:stCxn id="55" idx="6"/>
            <a:endCxn id="60" idx="2"/>
          </p:cNvCxnSpPr>
          <p:nvPr/>
        </p:nvCxnSpPr>
        <p:spPr>
          <a:xfrm flipV="1">
            <a:off x="5229514" y="4049566"/>
            <a:ext cx="174070" cy="48845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2352FDC6-E83C-4336-A6EA-CE95DB847CDF}"/>
              </a:ext>
            </a:extLst>
          </p:cNvPr>
          <p:cNvCxnSpPr>
            <a:cxnSpLocks/>
            <a:stCxn id="56" idx="6"/>
            <a:endCxn id="60" idx="2"/>
          </p:cNvCxnSpPr>
          <p:nvPr/>
        </p:nvCxnSpPr>
        <p:spPr>
          <a:xfrm flipH="1" flipV="1">
            <a:off x="5403584" y="4049566"/>
            <a:ext cx="267422" cy="48845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491E77D9-19A9-4317-83BE-19980CBE541D}"/>
              </a:ext>
            </a:extLst>
          </p:cNvPr>
          <p:cNvCxnSpPr>
            <a:cxnSpLocks/>
            <a:stCxn id="56" idx="6"/>
            <a:endCxn id="61" idx="2"/>
          </p:cNvCxnSpPr>
          <p:nvPr/>
        </p:nvCxnSpPr>
        <p:spPr>
          <a:xfrm flipV="1">
            <a:off x="5671006" y="4049566"/>
            <a:ext cx="171210" cy="48845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ABA8839-E543-46AD-A0F5-94CD304623FA}"/>
              </a:ext>
            </a:extLst>
          </p:cNvPr>
          <p:cNvCxnSpPr>
            <a:cxnSpLocks/>
            <a:stCxn id="56" idx="6"/>
            <a:endCxn id="62" idx="2"/>
          </p:cNvCxnSpPr>
          <p:nvPr/>
        </p:nvCxnSpPr>
        <p:spPr>
          <a:xfrm flipV="1">
            <a:off x="5671006" y="4050175"/>
            <a:ext cx="609842" cy="48784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75CA3849-DA80-4A1D-8E03-11E335ACB9BB}"/>
              </a:ext>
            </a:extLst>
          </p:cNvPr>
          <p:cNvCxnSpPr>
            <a:cxnSpLocks/>
            <a:stCxn id="56" idx="6"/>
            <a:endCxn id="63" idx="2"/>
          </p:cNvCxnSpPr>
          <p:nvPr/>
        </p:nvCxnSpPr>
        <p:spPr>
          <a:xfrm flipV="1">
            <a:off x="5671006" y="4050175"/>
            <a:ext cx="1048473" cy="48784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37D3912-E883-4E47-8505-781FC61A4AFB}"/>
              </a:ext>
            </a:extLst>
          </p:cNvPr>
          <p:cNvCxnSpPr>
            <a:cxnSpLocks/>
            <a:stCxn id="57" idx="6"/>
            <a:endCxn id="61" idx="2"/>
          </p:cNvCxnSpPr>
          <p:nvPr/>
        </p:nvCxnSpPr>
        <p:spPr>
          <a:xfrm flipH="1" flipV="1">
            <a:off x="5842216" y="4049566"/>
            <a:ext cx="267422" cy="48845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DDABF15-F4CA-4DA1-8D10-A724F166699C}"/>
              </a:ext>
            </a:extLst>
          </p:cNvPr>
          <p:cNvCxnSpPr>
            <a:cxnSpLocks/>
            <a:stCxn id="57" idx="6"/>
            <a:endCxn id="62" idx="2"/>
          </p:cNvCxnSpPr>
          <p:nvPr/>
        </p:nvCxnSpPr>
        <p:spPr>
          <a:xfrm flipV="1">
            <a:off x="6109638" y="4050175"/>
            <a:ext cx="171210" cy="48784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61590E7-49DA-4F09-A123-2C279C98E209}"/>
              </a:ext>
            </a:extLst>
          </p:cNvPr>
          <p:cNvCxnSpPr>
            <a:cxnSpLocks/>
            <a:stCxn id="57" idx="6"/>
            <a:endCxn id="63" idx="2"/>
          </p:cNvCxnSpPr>
          <p:nvPr/>
        </p:nvCxnSpPr>
        <p:spPr>
          <a:xfrm flipV="1">
            <a:off x="6109638" y="4050175"/>
            <a:ext cx="609841" cy="48784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520E5214-5CA5-4C7A-B2DB-949D5F0C7007}"/>
              </a:ext>
            </a:extLst>
          </p:cNvPr>
          <p:cNvCxnSpPr>
            <a:cxnSpLocks/>
            <a:stCxn id="58" idx="6"/>
            <a:endCxn id="62" idx="2"/>
          </p:cNvCxnSpPr>
          <p:nvPr/>
        </p:nvCxnSpPr>
        <p:spPr>
          <a:xfrm flipH="1" flipV="1">
            <a:off x="6280848" y="4050175"/>
            <a:ext cx="267422" cy="48845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13F23806-1A1F-463E-8FE1-095735A45494}"/>
              </a:ext>
            </a:extLst>
          </p:cNvPr>
          <p:cNvCxnSpPr>
            <a:cxnSpLocks/>
            <a:stCxn id="58" idx="6"/>
            <a:endCxn id="63" idx="2"/>
          </p:cNvCxnSpPr>
          <p:nvPr/>
        </p:nvCxnSpPr>
        <p:spPr>
          <a:xfrm flipV="1">
            <a:off x="6548270" y="4050175"/>
            <a:ext cx="171209" cy="48845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DC2433F1-8964-431F-955D-78C2AF561251}"/>
              </a:ext>
            </a:extLst>
          </p:cNvPr>
          <p:cNvCxnSpPr>
            <a:cxnSpLocks/>
            <a:stCxn id="58" idx="6"/>
            <a:endCxn id="60" idx="2"/>
          </p:cNvCxnSpPr>
          <p:nvPr/>
        </p:nvCxnSpPr>
        <p:spPr>
          <a:xfrm flipH="1" flipV="1">
            <a:off x="5403584" y="4049566"/>
            <a:ext cx="1144686" cy="48906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30FAA4AC-34FF-498C-AAC9-28B3BD27796D}"/>
              </a:ext>
            </a:extLst>
          </p:cNvPr>
          <p:cNvCxnSpPr>
            <a:cxnSpLocks/>
            <a:stCxn id="58" idx="6"/>
            <a:endCxn id="61" idx="2"/>
          </p:cNvCxnSpPr>
          <p:nvPr/>
        </p:nvCxnSpPr>
        <p:spPr>
          <a:xfrm flipH="1" flipV="1">
            <a:off x="5842216" y="4049566"/>
            <a:ext cx="706054" cy="48906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99FF782D-AFFC-4F2C-9C3D-E02C23FC0A95}"/>
              </a:ext>
            </a:extLst>
          </p:cNvPr>
          <p:cNvCxnSpPr>
            <a:cxnSpLocks/>
            <a:stCxn id="58" idx="6"/>
            <a:endCxn id="59" idx="2"/>
          </p:cNvCxnSpPr>
          <p:nvPr/>
        </p:nvCxnSpPr>
        <p:spPr>
          <a:xfrm flipH="1" flipV="1">
            <a:off x="4962092" y="4049566"/>
            <a:ext cx="1586178" cy="48906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6DD65027-FCF1-4102-96EE-5C1FF6861179}"/>
              </a:ext>
            </a:extLst>
          </p:cNvPr>
          <p:cNvCxnSpPr>
            <a:cxnSpLocks/>
            <a:stCxn id="55" idx="6"/>
            <a:endCxn id="61" idx="2"/>
          </p:cNvCxnSpPr>
          <p:nvPr/>
        </p:nvCxnSpPr>
        <p:spPr>
          <a:xfrm flipV="1">
            <a:off x="5229514" y="4049566"/>
            <a:ext cx="612702" cy="48845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B6055AA8-1853-4EA4-8FA2-7709D693CB6E}"/>
              </a:ext>
            </a:extLst>
          </p:cNvPr>
          <p:cNvCxnSpPr>
            <a:cxnSpLocks/>
            <a:stCxn id="55" idx="6"/>
            <a:endCxn id="63" idx="2"/>
          </p:cNvCxnSpPr>
          <p:nvPr/>
        </p:nvCxnSpPr>
        <p:spPr>
          <a:xfrm flipV="1">
            <a:off x="5229514" y="4050175"/>
            <a:ext cx="1489965" cy="48784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BBD1CCF9-374D-4787-BCAB-F8E29BC8C9BD}"/>
              </a:ext>
            </a:extLst>
          </p:cNvPr>
          <p:cNvCxnSpPr>
            <a:cxnSpLocks/>
            <a:stCxn id="57" idx="6"/>
            <a:endCxn id="59" idx="2"/>
          </p:cNvCxnSpPr>
          <p:nvPr/>
        </p:nvCxnSpPr>
        <p:spPr>
          <a:xfrm flipH="1" flipV="1">
            <a:off x="4962092" y="4049566"/>
            <a:ext cx="1147546" cy="48845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F6BBA790-F7C2-4347-B59D-5D88D6980FE6}"/>
              </a:ext>
            </a:extLst>
          </p:cNvPr>
          <p:cNvCxnSpPr>
            <a:cxnSpLocks/>
            <a:stCxn id="56" idx="6"/>
            <a:endCxn id="59" idx="2"/>
          </p:cNvCxnSpPr>
          <p:nvPr/>
        </p:nvCxnSpPr>
        <p:spPr>
          <a:xfrm flipH="1" flipV="1">
            <a:off x="4962092" y="4049566"/>
            <a:ext cx="708914" cy="48845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005F26A0-A1CC-4D20-9B90-784DECA45B37}"/>
              </a:ext>
            </a:extLst>
          </p:cNvPr>
          <p:cNvCxnSpPr>
            <a:cxnSpLocks/>
            <a:stCxn id="59" idx="6"/>
            <a:endCxn id="64" idx="2"/>
          </p:cNvCxnSpPr>
          <p:nvPr/>
        </p:nvCxnSpPr>
        <p:spPr>
          <a:xfrm flipV="1">
            <a:off x="4962092" y="3224452"/>
            <a:ext cx="10083" cy="49023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2C7F07C1-23A4-4EE9-B653-A301133D2F6A}"/>
              </a:ext>
            </a:extLst>
          </p:cNvPr>
          <p:cNvCxnSpPr>
            <a:cxnSpLocks/>
            <a:stCxn id="59" idx="6"/>
            <a:endCxn id="65" idx="2"/>
          </p:cNvCxnSpPr>
          <p:nvPr/>
        </p:nvCxnSpPr>
        <p:spPr>
          <a:xfrm flipV="1">
            <a:off x="4962092" y="3224452"/>
            <a:ext cx="451575" cy="49023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7053DCD1-59AE-42DA-A691-92D7F601DEC0}"/>
              </a:ext>
            </a:extLst>
          </p:cNvPr>
          <p:cNvCxnSpPr>
            <a:cxnSpLocks/>
            <a:stCxn id="59" idx="6"/>
            <a:endCxn id="66" idx="2"/>
          </p:cNvCxnSpPr>
          <p:nvPr/>
        </p:nvCxnSpPr>
        <p:spPr>
          <a:xfrm flipV="1">
            <a:off x="4962092" y="3224452"/>
            <a:ext cx="890207" cy="49023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0FA5CF9C-BD3D-475C-BB5A-C180ACA151C5}"/>
              </a:ext>
            </a:extLst>
          </p:cNvPr>
          <p:cNvCxnSpPr>
            <a:cxnSpLocks/>
            <a:stCxn id="59" idx="6"/>
            <a:endCxn id="67" idx="2"/>
          </p:cNvCxnSpPr>
          <p:nvPr/>
        </p:nvCxnSpPr>
        <p:spPr>
          <a:xfrm flipV="1">
            <a:off x="4962092" y="3225062"/>
            <a:ext cx="1328838" cy="48962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C4271EEC-034D-4079-9D02-F42794762356}"/>
              </a:ext>
            </a:extLst>
          </p:cNvPr>
          <p:cNvCxnSpPr>
            <a:cxnSpLocks/>
            <a:stCxn id="59" idx="6"/>
            <a:endCxn id="68" idx="2"/>
          </p:cNvCxnSpPr>
          <p:nvPr/>
        </p:nvCxnSpPr>
        <p:spPr>
          <a:xfrm flipV="1">
            <a:off x="4962092" y="3225062"/>
            <a:ext cx="1767470" cy="48962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1B9CF573-F0E2-4893-9905-A080AF3C83DD}"/>
              </a:ext>
            </a:extLst>
          </p:cNvPr>
          <p:cNvCxnSpPr>
            <a:cxnSpLocks/>
            <a:stCxn id="60" idx="6"/>
            <a:endCxn id="64" idx="2"/>
          </p:cNvCxnSpPr>
          <p:nvPr/>
        </p:nvCxnSpPr>
        <p:spPr>
          <a:xfrm flipH="1" flipV="1">
            <a:off x="4972175" y="3224452"/>
            <a:ext cx="431409" cy="49023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50800278-8A1A-4908-B77D-9961EDE6DF66}"/>
              </a:ext>
            </a:extLst>
          </p:cNvPr>
          <p:cNvCxnSpPr>
            <a:cxnSpLocks/>
            <a:stCxn id="60" idx="6"/>
            <a:endCxn id="65" idx="2"/>
          </p:cNvCxnSpPr>
          <p:nvPr/>
        </p:nvCxnSpPr>
        <p:spPr>
          <a:xfrm flipV="1">
            <a:off x="5403584" y="3224452"/>
            <a:ext cx="10083" cy="49023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A68FAA73-336E-446B-A474-0DA5A9AE41D6}"/>
              </a:ext>
            </a:extLst>
          </p:cNvPr>
          <p:cNvCxnSpPr>
            <a:cxnSpLocks/>
            <a:stCxn id="60" idx="6"/>
            <a:endCxn id="66" idx="2"/>
          </p:cNvCxnSpPr>
          <p:nvPr/>
        </p:nvCxnSpPr>
        <p:spPr>
          <a:xfrm flipV="1">
            <a:off x="5403584" y="3224452"/>
            <a:ext cx="448715" cy="49023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C1EFC94F-024F-47DB-BD16-F1354F08FFEB}"/>
              </a:ext>
            </a:extLst>
          </p:cNvPr>
          <p:cNvCxnSpPr>
            <a:cxnSpLocks/>
            <a:stCxn id="60" idx="6"/>
            <a:endCxn id="67" idx="2"/>
          </p:cNvCxnSpPr>
          <p:nvPr/>
        </p:nvCxnSpPr>
        <p:spPr>
          <a:xfrm flipV="1">
            <a:off x="5403584" y="3225062"/>
            <a:ext cx="887346" cy="48962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1434D935-92DC-4C11-B892-62A6DCD2A469}"/>
              </a:ext>
            </a:extLst>
          </p:cNvPr>
          <p:cNvCxnSpPr>
            <a:cxnSpLocks/>
            <a:stCxn id="60" idx="6"/>
            <a:endCxn id="68" idx="2"/>
          </p:cNvCxnSpPr>
          <p:nvPr/>
        </p:nvCxnSpPr>
        <p:spPr>
          <a:xfrm flipV="1">
            <a:off x="5403584" y="3225062"/>
            <a:ext cx="1325978" cy="48962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4B03DC43-1D70-48A4-BB9C-7C057499FA62}"/>
              </a:ext>
            </a:extLst>
          </p:cNvPr>
          <p:cNvCxnSpPr>
            <a:cxnSpLocks/>
            <a:stCxn id="61" idx="6"/>
            <a:endCxn id="64" idx="2"/>
          </p:cNvCxnSpPr>
          <p:nvPr/>
        </p:nvCxnSpPr>
        <p:spPr>
          <a:xfrm flipH="1" flipV="1">
            <a:off x="4972175" y="3224452"/>
            <a:ext cx="870041" cy="49023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1B82C55E-35BA-4C0E-B0E4-64ACE0182831}"/>
              </a:ext>
            </a:extLst>
          </p:cNvPr>
          <p:cNvCxnSpPr>
            <a:cxnSpLocks/>
            <a:stCxn id="61" idx="6"/>
            <a:endCxn id="65" idx="2"/>
          </p:cNvCxnSpPr>
          <p:nvPr/>
        </p:nvCxnSpPr>
        <p:spPr>
          <a:xfrm flipH="1" flipV="1">
            <a:off x="5413667" y="3224452"/>
            <a:ext cx="428549" cy="49023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32EE62DE-85EF-4018-813C-993035A4BED3}"/>
              </a:ext>
            </a:extLst>
          </p:cNvPr>
          <p:cNvCxnSpPr>
            <a:cxnSpLocks/>
            <a:stCxn id="61" idx="6"/>
            <a:endCxn id="66" idx="2"/>
          </p:cNvCxnSpPr>
          <p:nvPr/>
        </p:nvCxnSpPr>
        <p:spPr>
          <a:xfrm flipV="1">
            <a:off x="5842216" y="3224452"/>
            <a:ext cx="10083" cy="49023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E0B0B712-2832-42BF-BAC3-09B291C6D767}"/>
              </a:ext>
            </a:extLst>
          </p:cNvPr>
          <p:cNvCxnSpPr>
            <a:cxnSpLocks/>
            <a:stCxn id="61" idx="6"/>
            <a:endCxn id="67" idx="2"/>
          </p:cNvCxnSpPr>
          <p:nvPr/>
        </p:nvCxnSpPr>
        <p:spPr>
          <a:xfrm flipV="1">
            <a:off x="5842216" y="3225062"/>
            <a:ext cx="448714" cy="48962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F6D6F3A-B140-4B0D-A4F1-03148D6189A5}"/>
              </a:ext>
            </a:extLst>
          </p:cNvPr>
          <p:cNvCxnSpPr>
            <a:cxnSpLocks/>
            <a:stCxn id="61" idx="6"/>
            <a:endCxn id="68" idx="2"/>
          </p:cNvCxnSpPr>
          <p:nvPr/>
        </p:nvCxnSpPr>
        <p:spPr>
          <a:xfrm flipV="1">
            <a:off x="5842216" y="3225062"/>
            <a:ext cx="887346" cy="48962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52CAF145-8A45-4008-BD92-19CD933ACD84}"/>
              </a:ext>
            </a:extLst>
          </p:cNvPr>
          <p:cNvCxnSpPr>
            <a:cxnSpLocks/>
            <a:stCxn id="62" idx="6"/>
            <a:endCxn id="64" idx="2"/>
          </p:cNvCxnSpPr>
          <p:nvPr/>
        </p:nvCxnSpPr>
        <p:spPr>
          <a:xfrm flipH="1" flipV="1">
            <a:off x="4972175" y="3224452"/>
            <a:ext cx="1308673" cy="49084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C46B22C6-82F0-42AB-8511-BB7E41363A0D}"/>
              </a:ext>
            </a:extLst>
          </p:cNvPr>
          <p:cNvCxnSpPr>
            <a:cxnSpLocks/>
            <a:stCxn id="62" idx="6"/>
            <a:endCxn id="65" idx="2"/>
          </p:cNvCxnSpPr>
          <p:nvPr/>
        </p:nvCxnSpPr>
        <p:spPr>
          <a:xfrm flipH="1" flipV="1">
            <a:off x="5413667" y="3224452"/>
            <a:ext cx="867181" cy="49084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7C5A0259-B5F8-43DD-AF92-EED41555AA3D}"/>
              </a:ext>
            </a:extLst>
          </p:cNvPr>
          <p:cNvCxnSpPr>
            <a:cxnSpLocks/>
            <a:stCxn id="62" idx="6"/>
            <a:endCxn id="66" idx="2"/>
          </p:cNvCxnSpPr>
          <p:nvPr/>
        </p:nvCxnSpPr>
        <p:spPr>
          <a:xfrm flipH="1" flipV="1">
            <a:off x="5852299" y="3224452"/>
            <a:ext cx="428549" cy="49084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0BE4881C-CEA3-46E7-8F26-23C7180DC3BC}"/>
              </a:ext>
            </a:extLst>
          </p:cNvPr>
          <p:cNvCxnSpPr>
            <a:cxnSpLocks/>
            <a:stCxn id="62" idx="6"/>
            <a:endCxn id="67" idx="2"/>
          </p:cNvCxnSpPr>
          <p:nvPr/>
        </p:nvCxnSpPr>
        <p:spPr>
          <a:xfrm flipV="1">
            <a:off x="6280848" y="3225062"/>
            <a:ext cx="10082" cy="49023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836A6615-F624-4405-A571-6D0B610CB3E8}"/>
              </a:ext>
            </a:extLst>
          </p:cNvPr>
          <p:cNvCxnSpPr>
            <a:cxnSpLocks/>
            <a:stCxn id="62" idx="6"/>
            <a:endCxn id="68" idx="2"/>
          </p:cNvCxnSpPr>
          <p:nvPr/>
        </p:nvCxnSpPr>
        <p:spPr>
          <a:xfrm flipV="1">
            <a:off x="6280848" y="3225062"/>
            <a:ext cx="448714" cy="49023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75C48BBE-A102-4D3F-A0F8-E17416ED48C6}"/>
              </a:ext>
            </a:extLst>
          </p:cNvPr>
          <p:cNvCxnSpPr>
            <a:cxnSpLocks/>
            <a:stCxn id="63" idx="6"/>
            <a:endCxn id="66" idx="2"/>
          </p:cNvCxnSpPr>
          <p:nvPr/>
        </p:nvCxnSpPr>
        <p:spPr>
          <a:xfrm flipH="1" flipV="1">
            <a:off x="5852299" y="3224452"/>
            <a:ext cx="867180" cy="49084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480FCBFA-DE46-46E2-A1F1-D5B1526F4E29}"/>
              </a:ext>
            </a:extLst>
          </p:cNvPr>
          <p:cNvCxnSpPr>
            <a:cxnSpLocks/>
            <a:stCxn id="63" idx="6"/>
            <a:endCxn id="67" idx="2"/>
          </p:cNvCxnSpPr>
          <p:nvPr/>
        </p:nvCxnSpPr>
        <p:spPr>
          <a:xfrm flipH="1" flipV="1">
            <a:off x="6290930" y="3225062"/>
            <a:ext cx="428549" cy="49023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B4473EE8-9191-456E-A446-1E6F6A51D679}"/>
              </a:ext>
            </a:extLst>
          </p:cNvPr>
          <p:cNvCxnSpPr>
            <a:cxnSpLocks/>
            <a:stCxn id="63" idx="6"/>
            <a:endCxn id="68" idx="2"/>
          </p:cNvCxnSpPr>
          <p:nvPr/>
        </p:nvCxnSpPr>
        <p:spPr>
          <a:xfrm flipV="1">
            <a:off x="6719479" y="3225062"/>
            <a:ext cx="10083" cy="49023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A651B129-6F2B-4433-88DD-FE0B75E5872A}"/>
              </a:ext>
            </a:extLst>
          </p:cNvPr>
          <p:cNvCxnSpPr>
            <a:cxnSpLocks/>
            <a:stCxn id="63" idx="6"/>
            <a:endCxn id="64" idx="2"/>
          </p:cNvCxnSpPr>
          <p:nvPr/>
        </p:nvCxnSpPr>
        <p:spPr>
          <a:xfrm flipH="1" flipV="1">
            <a:off x="4972175" y="3224452"/>
            <a:ext cx="1747304" cy="49084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A6C5AA61-427B-4212-A56A-E6C86A42919F}"/>
              </a:ext>
            </a:extLst>
          </p:cNvPr>
          <p:cNvCxnSpPr>
            <a:cxnSpLocks/>
            <a:stCxn id="64" idx="6"/>
            <a:endCxn id="69" idx="2"/>
          </p:cNvCxnSpPr>
          <p:nvPr/>
        </p:nvCxnSpPr>
        <p:spPr>
          <a:xfrm flipV="1">
            <a:off x="4972175" y="2399337"/>
            <a:ext cx="247325"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DFE0159-9C19-4CB3-8ED0-5D8C1376C174}"/>
              </a:ext>
            </a:extLst>
          </p:cNvPr>
          <p:cNvCxnSpPr>
            <a:cxnSpLocks/>
            <a:stCxn id="64" idx="6"/>
            <a:endCxn id="70" idx="2"/>
          </p:cNvCxnSpPr>
          <p:nvPr/>
        </p:nvCxnSpPr>
        <p:spPr>
          <a:xfrm flipV="1">
            <a:off x="4972175" y="2399337"/>
            <a:ext cx="688817"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7A375515-21D7-4D53-AEE3-3CB62440077A}"/>
              </a:ext>
            </a:extLst>
          </p:cNvPr>
          <p:cNvCxnSpPr>
            <a:cxnSpLocks/>
            <a:stCxn id="64" idx="6"/>
            <a:endCxn id="71" idx="2"/>
          </p:cNvCxnSpPr>
          <p:nvPr/>
        </p:nvCxnSpPr>
        <p:spPr>
          <a:xfrm flipV="1">
            <a:off x="4972175" y="2399337"/>
            <a:ext cx="1127449"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EDEC843A-D6C5-4110-A0C0-43E2390BC74B}"/>
              </a:ext>
            </a:extLst>
          </p:cNvPr>
          <p:cNvCxnSpPr>
            <a:cxnSpLocks/>
            <a:stCxn id="64" idx="6"/>
            <a:endCxn id="72" idx="2"/>
          </p:cNvCxnSpPr>
          <p:nvPr/>
        </p:nvCxnSpPr>
        <p:spPr>
          <a:xfrm flipV="1">
            <a:off x="4972175" y="2399947"/>
            <a:ext cx="1566080" cy="48962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EF612708-25FF-48BE-A1D8-5C9CB018E561}"/>
              </a:ext>
            </a:extLst>
          </p:cNvPr>
          <p:cNvCxnSpPr>
            <a:cxnSpLocks/>
            <a:stCxn id="65" idx="6"/>
            <a:endCxn id="69" idx="2"/>
          </p:cNvCxnSpPr>
          <p:nvPr/>
        </p:nvCxnSpPr>
        <p:spPr>
          <a:xfrm flipH="1" flipV="1">
            <a:off x="5219500" y="2399337"/>
            <a:ext cx="194167"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433A5F74-0281-499C-8F9E-45A941530324}"/>
              </a:ext>
            </a:extLst>
          </p:cNvPr>
          <p:cNvCxnSpPr>
            <a:cxnSpLocks/>
            <a:stCxn id="65" idx="6"/>
            <a:endCxn id="70" idx="2"/>
          </p:cNvCxnSpPr>
          <p:nvPr/>
        </p:nvCxnSpPr>
        <p:spPr>
          <a:xfrm flipV="1">
            <a:off x="5413667" y="2399337"/>
            <a:ext cx="247325"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3C082EFA-D8A7-4A31-82FB-758287E42F57}"/>
              </a:ext>
            </a:extLst>
          </p:cNvPr>
          <p:cNvCxnSpPr>
            <a:cxnSpLocks/>
            <a:stCxn id="65" idx="6"/>
            <a:endCxn id="71" idx="2"/>
          </p:cNvCxnSpPr>
          <p:nvPr/>
        </p:nvCxnSpPr>
        <p:spPr>
          <a:xfrm flipV="1">
            <a:off x="5413667" y="2399337"/>
            <a:ext cx="685957"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057A9963-C45D-41FF-93DB-922C97AEC273}"/>
              </a:ext>
            </a:extLst>
          </p:cNvPr>
          <p:cNvCxnSpPr>
            <a:cxnSpLocks/>
            <a:stCxn id="65" idx="6"/>
            <a:endCxn id="72" idx="2"/>
          </p:cNvCxnSpPr>
          <p:nvPr/>
        </p:nvCxnSpPr>
        <p:spPr>
          <a:xfrm flipV="1">
            <a:off x="5413667" y="2399947"/>
            <a:ext cx="1124588" cy="48962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C2539240-2F8D-410A-A305-008142302562}"/>
              </a:ext>
            </a:extLst>
          </p:cNvPr>
          <p:cNvCxnSpPr>
            <a:cxnSpLocks/>
            <a:stCxn id="66" idx="6"/>
            <a:endCxn id="69" idx="2"/>
          </p:cNvCxnSpPr>
          <p:nvPr/>
        </p:nvCxnSpPr>
        <p:spPr>
          <a:xfrm flipH="1" flipV="1">
            <a:off x="5219500" y="2399337"/>
            <a:ext cx="632799"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9F34FCE3-8FE4-4528-B4F9-058EFBDB43DF}"/>
              </a:ext>
            </a:extLst>
          </p:cNvPr>
          <p:cNvCxnSpPr>
            <a:cxnSpLocks/>
            <a:stCxn id="66" idx="6"/>
            <a:endCxn id="70" idx="2"/>
          </p:cNvCxnSpPr>
          <p:nvPr/>
        </p:nvCxnSpPr>
        <p:spPr>
          <a:xfrm flipH="1" flipV="1">
            <a:off x="5660992" y="2399337"/>
            <a:ext cx="191307"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8CEE9A86-FF66-40A0-AB92-741346FD89B0}"/>
              </a:ext>
            </a:extLst>
          </p:cNvPr>
          <p:cNvCxnSpPr>
            <a:cxnSpLocks/>
            <a:stCxn id="66" idx="6"/>
            <a:endCxn id="71" idx="2"/>
          </p:cNvCxnSpPr>
          <p:nvPr/>
        </p:nvCxnSpPr>
        <p:spPr>
          <a:xfrm flipV="1">
            <a:off x="5852299" y="2399337"/>
            <a:ext cx="247325"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53EC7A9A-DF02-4B4A-9E33-ECAB97BAA462}"/>
              </a:ext>
            </a:extLst>
          </p:cNvPr>
          <p:cNvCxnSpPr>
            <a:cxnSpLocks/>
            <a:stCxn id="66" idx="6"/>
            <a:endCxn id="72" idx="2"/>
          </p:cNvCxnSpPr>
          <p:nvPr/>
        </p:nvCxnSpPr>
        <p:spPr>
          <a:xfrm flipV="1">
            <a:off x="5852299" y="2399947"/>
            <a:ext cx="685956" cy="48962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B337C10E-EF9F-4131-9340-C201214EE561}"/>
              </a:ext>
            </a:extLst>
          </p:cNvPr>
          <p:cNvCxnSpPr>
            <a:cxnSpLocks/>
            <a:stCxn id="67" idx="6"/>
            <a:endCxn id="69" idx="2"/>
          </p:cNvCxnSpPr>
          <p:nvPr/>
        </p:nvCxnSpPr>
        <p:spPr>
          <a:xfrm flipH="1" flipV="1">
            <a:off x="5219500" y="2399337"/>
            <a:ext cx="1071430" cy="49084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D231EF89-1D18-4DCB-B93B-69D560A113A1}"/>
              </a:ext>
            </a:extLst>
          </p:cNvPr>
          <p:cNvCxnSpPr>
            <a:cxnSpLocks/>
            <a:stCxn id="67" idx="6"/>
            <a:endCxn id="70" idx="2"/>
          </p:cNvCxnSpPr>
          <p:nvPr/>
        </p:nvCxnSpPr>
        <p:spPr>
          <a:xfrm flipH="1" flipV="1">
            <a:off x="5660992" y="2399337"/>
            <a:ext cx="629938" cy="49084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55A359EE-EADA-4E36-A68E-F03A2468ED32}"/>
              </a:ext>
            </a:extLst>
          </p:cNvPr>
          <p:cNvCxnSpPr>
            <a:cxnSpLocks/>
            <a:stCxn id="67" idx="6"/>
            <a:endCxn id="71" idx="2"/>
          </p:cNvCxnSpPr>
          <p:nvPr/>
        </p:nvCxnSpPr>
        <p:spPr>
          <a:xfrm flipH="1" flipV="1">
            <a:off x="6099624" y="2399337"/>
            <a:ext cx="191306" cy="49084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B65048C6-3949-42C4-B425-B23B7DC4D2A3}"/>
              </a:ext>
            </a:extLst>
          </p:cNvPr>
          <p:cNvCxnSpPr>
            <a:cxnSpLocks/>
            <a:stCxn id="67" idx="6"/>
            <a:endCxn id="72" idx="2"/>
          </p:cNvCxnSpPr>
          <p:nvPr/>
        </p:nvCxnSpPr>
        <p:spPr>
          <a:xfrm flipV="1">
            <a:off x="6290930" y="2399947"/>
            <a:ext cx="247325"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8B2B04E4-AF2B-4E9D-A6AF-FA812909FD84}"/>
              </a:ext>
            </a:extLst>
          </p:cNvPr>
          <p:cNvCxnSpPr>
            <a:cxnSpLocks/>
            <a:stCxn id="68" idx="6"/>
          </p:cNvCxnSpPr>
          <p:nvPr/>
        </p:nvCxnSpPr>
        <p:spPr>
          <a:xfrm flipH="1" flipV="1">
            <a:off x="5237907" y="2423395"/>
            <a:ext cx="1491655" cy="466787"/>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67B6A46F-BBBC-45D6-BA82-4A351986325D}"/>
              </a:ext>
            </a:extLst>
          </p:cNvPr>
          <p:cNvCxnSpPr>
            <a:cxnSpLocks/>
            <a:stCxn id="68" idx="6"/>
          </p:cNvCxnSpPr>
          <p:nvPr/>
        </p:nvCxnSpPr>
        <p:spPr>
          <a:xfrm flipH="1" flipV="1">
            <a:off x="5676539" y="2423397"/>
            <a:ext cx="1053023" cy="46678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474705CC-854B-44DD-AFAF-77F1A7C6EF57}"/>
              </a:ext>
            </a:extLst>
          </p:cNvPr>
          <p:cNvCxnSpPr>
            <a:cxnSpLocks/>
            <a:stCxn id="68" idx="6"/>
            <a:endCxn id="71" idx="2"/>
          </p:cNvCxnSpPr>
          <p:nvPr/>
        </p:nvCxnSpPr>
        <p:spPr>
          <a:xfrm flipH="1" flipV="1">
            <a:off x="6099624" y="2399337"/>
            <a:ext cx="629938" cy="49084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9E4D79B7-3975-4619-8E11-985C744B85DD}"/>
              </a:ext>
            </a:extLst>
          </p:cNvPr>
          <p:cNvCxnSpPr>
            <a:cxnSpLocks/>
            <a:stCxn id="68" idx="6"/>
            <a:endCxn id="72" idx="2"/>
          </p:cNvCxnSpPr>
          <p:nvPr/>
        </p:nvCxnSpPr>
        <p:spPr>
          <a:xfrm flipH="1" flipV="1">
            <a:off x="6538255" y="2399947"/>
            <a:ext cx="191307" cy="49023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E394C342-3C52-4AF9-90CA-41EE28031D31}"/>
              </a:ext>
            </a:extLst>
          </p:cNvPr>
          <p:cNvCxnSpPr>
            <a:cxnSpLocks/>
            <a:stCxn id="55" idx="6"/>
            <a:endCxn id="62" idx="2"/>
          </p:cNvCxnSpPr>
          <p:nvPr/>
        </p:nvCxnSpPr>
        <p:spPr>
          <a:xfrm flipV="1">
            <a:off x="5229514" y="4050175"/>
            <a:ext cx="1051334" cy="48784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751D4F80-40A0-4353-A588-9F7FCDAC3BA6}"/>
              </a:ext>
            </a:extLst>
          </p:cNvPr>
          <p:cNvCxnSpPr>
            <a:cxnSpLocks/>
            <a:stCxn id="63" idx="6"/>
            <a:endCxn id="65" idx="2"/>
          </p:cNvCxnSpPr>
          <p:nvPr/>
        </p:nvCxnSpPr>
        <p:spPr>
          <a:xfrm flipH="1" flipV="1">
            <a:off x="5413667" y="3224452"/>
            <a:ext cx="1305812" cy="490843"/>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sp>
        <p:nvSpPr>
          <p:cNvPr id="137" name="椭圆 136">
            <a:extLst>
              <a:ext uri="{FF2B5EF4-FFF2-40B4-BE49-F238E27FC236}">
                <a16:creationId xmlns:a16="http://schemas.microsoft.com/office/drawing/2014/main" id="{FF2747F3-5635-4C1C-BA05-0200A287B717}"/>
              </a:ext>
            </a:extLst>
          </p:cNvPr>
          <p:cNvSpPr>
            <a:spLocks noChangeAspect="1"/>
          </p:cNvSpPr>
          <p:nvPr/>
        </p:nvSpPr>
        <p:spPr>
          <a:xfrm rot="16200000">
            <a:off x="3301915" y="2069265"/>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7C4CD813-D951-4F4D-A693-EFE648C9C4DE}"/>
              </a:ext>
            </a:extLst>
          </p:cNvPr>
          <p:cNvSpPr>
            <a:spLocks noChangeAspect="1"/>
          </p:cNvSpPr>
          <p:nvPr/>
        </p:nvSpPr>
        <p:spPr>
          <a:xfrm rot="16200000">
            <a:off x="3743407" y="2069265"/>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A27DD31D-5D7F-42E0-88EF-1B6E72054984}"/>
              </a:ext>
            </a:extLst>
          </p:cNvPr>
          <p:cNvSpPr>
            <a:spLocks noChangeAspect="1"/>
          </p:cNvSpPr>
          <p:nvPr/>
        </p:nvSpPr>
        <p:spPr>
          <a:xfrm rot="16200000">
            <a:off x="4182039" y="2069265"/>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074C37F4-21D8-4412-92C1-3CE01B4A895D}"/>
              </a:ext>
            </a:extLst>
          </p:cNvPr>
          <p:cNvSpPr>
            <a:spLocks noChangeAspect="1"/>
          </p:cNvSpPr>
          <p:nvPr/>
        </p:nvSpPr>
        <p:spPr>
          <a:xfrm rot="16200000">
            <a:off x="4620670" y="2069874"/>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3B41088E-CA85-40D8-95BC-41774C3EB31E}"/>
              </a:ext>
            </a:extLst>
          </p:cNvPr>
          <p:cNvSpPr>
            <a:spLocks noChangeAspect="1"/>
          </p:cNvSpPr>
          <p:nvPr/>
        </p:nvSpPr>
        <p:spPr>
          <a:xfrm rot="16200000">
            <a:off x="6813652" y="2066213"/>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353B17A9-D51E-44B5-9A87-929285BBB32B}"/>
              </a:ext>
            </a:extLst>
          </p:cNvPr>
          <p:cNvSpPr>
            <a:spLocks noChangeAspect="1"/>
          </p:cNvSpPr>
          <p:nvPr/>
        </p:nvSpPr>
        <p:spPr>
          <a:xfrm rot="16200000">
            <a:off x="7255144" y="2066213"/>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37EF938F-F94A-454B-A7F8-F37DDBD6C10E}"/>
              </a:ext>
            </a:extLst>
          </p:cNvPr>
          <p:cNvSpPr>
            <a:spLocks noChangeAspect="1"/>
          </p:cNvSpPr>
          <p:nvPr/>
        </p:nvSpPr>
        <p:spPr>
          <a:xfrm rot="16200000">
            <a:off x="7693775" y="2066213"/>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932047CE-DCEF-490D-884E-77D61B320008}"/>
              </a:ext>
            </a:extLst>
          </p:cNvPr>
          <p:cNvSpPr>
            <a:spLocks noChangeAspect="1"/>
          </p:cNvSpPr>
          <p:nvPr/>
        </p:nvSpPr>
        <p:spPr>
          <a:xfrm rot="16200000">
            <a:off x="8132407" y="2066823"/>
            <a:ext cx="334880" cy="331365"/>
          </a:xfrm>
          <a:prstGeom prst="ellipse">
            <a:avLst/>
          </a:prstGeom>
          <a:ln>
            <a:tailEnd w="sm" len="s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145" name="直接箭头连接符 144">
            <a:extLst>
              <a:ext uri="{FF2B5EF4-FFF2-40B4-BE49-F238E27FC236}">
                <a16:creationId xmlns:a16="http://schemas.microsoft.com/office/drawing/2014/main" id="{554FAC09-EBEE-4CF3-A8FE-5DB5CF6AAF8C}"/>
              </a:ext>
            </a:extLst>
          </p:cNvPr>
          <p:cNvCxnSpPr>
            <a:cxnSpLocks/>
            <a:stCxn id="64" idx="6"/>
            <a:endCxn id="137" idx="2"/>
          </p:cNvCxnSpPr>
          <p:nvPr/>
        </p:nvCxnSpPr>
        <p:spPr>
          <a:xfrm flipH="1" flipV="1">
            <a:off x="3469356" y="2402388"/>
            <a:ext cx="1502819" cy="48718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C0AD2C06-D347-44B5-B7BC-5E0BF762561C}"/>
              </a:ext>
            </a:extLst>
          </p:cNvPr>
          <p:cNvCxnSpPr>
            <a:stCxn id="64" idx="6"/>
            <a:endCxn id="138" idx="2"/>
          </p:cNvCxnSpPr>
          <p:nvPr/>
        </p:nvCxnSpPr>
        <p:spPr>
          <a:xfrm flipH="1" flipV="1">
            <a:off x="3910848" y="2402388"/>
            <a:ext cx="1061327" cy="48718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30ECD824-A62C-4A1A-B6D7-6345DAA5D0E2}"/>
              </a:ext>
            </a:extLst>
          </p:cNvPr>
          <p:cNvCxnSpPr>
            <a:stCxn id="64" idx="6"/>
            <a:endCxn id="139" idx="2"/>
          </p:cNvCxnSpPr>
          <p:nvPr/>
        </p:nvCxnSpPr>
        <p:spPr>
          <a:xfrm flipH="1" flipV="1">
            <a:off x="4349480" y="2402388"/>
            <a:ext cx="622695" cy="48718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207AB82F-5A18-4B83-ACC0-140504F8AD51}"/>
              </a:ext>
            </a:extLst>
          </p:cNvPr>
          <p:cNvCxnSpPr>
            <a:stCxn id="64" idx="6"/>
            <a:endCxn id="140" idx="2"/>
          </p:cNvCxnSpPr>
          <p:nvPr/>
        </p:nvCxnSpPr>
        <p:spPr>
          <a:xfrm flipH="1" flipV="1">
            <a:off x="4788111" y="2402997"/>
            <a:ext cx="184064" cy="48657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9E5E7167-4010-4049-BCEE-DD7A8EB7717D}"/>
              </a:ext>
            </a:extLst>
          </p:cNvPr>
          <p:cNvCxnSpPr>
            <a:stCxn id="68" idx="6"/>
            <a:endCxn id="141" idx="2"/>
          </p:cNvCxnSpPr>
          <p:nvPr/>
        </p:nvCxnSpPr>
        <p:spPr>
          <a:xfrm flipV="1">
            <a:off x="6729562" y="2399336"/>
            <a:ext cx="251531" cy="49084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B6E99F82-CDD5-4F2A-B994-D0D878151E3D}"/>
              </a:ext>
            </a:extLst>
          </p:cNvPr>
          <p:cNvCxnSpPr>
            <a:stCxn id="68" idx="6"/>
            <a:endCxn id="142" idx="2"/>
          </p:cNvCxnSpPr>
          <p:nvPr/>
        </p:nvCxnSpPr>
        <p:spPr>
          <a:xfrm flipV="1">
            <a:off x="6729562" y="2399336"/>
            <a:ext cx="693023" cy="49084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247FC42A-5D42-4E3F-9FFE-107CF5A543D3}"/>
              </a:ext>
            </a:extLst>
          </p:cNvPr>
          <p:cNvCxnSpPr>
            <a:stCxn id="68" idx="6"/>
            <a:endCxn id="143" idx="2"/>
          </p:cNvCxnSpPr>
          <p:nvPr/>
        </p:nvCxnSpPr>
        <p:spPr>
          <a:xfrm flipV="1">
            <a:off x="6729562" y="2399336"/>
            <a:ext cx="1131654" cy="49084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9D744611-C3BA-4CF5-9E31-6F973835A651}"/>
              </a:ext>
            </a:extLst>
          </p:cNvPr>
          <p:cNvCxnSpPr>
            <a:stCxn id="68" idx="6"/>
            <a:endCxn id="144" idx="2"/>
          </p:cNvCxnSpPr>
          <p:nvPr/>
        </p:nvCxnSpPr>
        <p:spPr>
          <a:xfrm flipV="1">
            <a:off x="6729562" y="2399946"/>
            <a:ext cx="1570286" cy="49023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4D1CE0EC-B8D7-4E3C-A878-D2D229BA7D21}"/>
              </a:ext>
            </a:extLst>
          </p:cNvPr>
          <p:cNvCxnSpPr>
            <a:cxnSpLocks/>
            <a:stCxn id="64" idx="6"/>
            <a:endCxn id="141" idx="2"/>
          </p:cNvCxnSpPr>
          <p:nvPr/>
        </p:nvCxnSpPr>
        <p:spPr>
          <a:xfrm flipV="1">
            <a:off x="4972175" y="2399336"/>
            <a:ext cx="2008918" cy="49023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E741298A-F2A6-41FC-9E25-2E3DF89F44F2}"/>
              </a:ext>
            </a:extLst>
          </p:cNvPr>
          <p:cNvCxnSpPr>
            <a:cxnSpLocks/>
            <a:stCxn id="65" idx="6"/>
            <a:endCxn id="142" idx="2"/>
          </p:cNvCxnSpPr>
          <p:nvPr/>
        </p:nvCxnSpPr>
        <p:spPr>
          <a:xfrm flipV="1">
            <a:off x="5413667" y="2399336"/>
            <a:ext cx="2008918" cy="49023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0D838B7F-26D0-4A75-86B4-92063D5A9F6F}"/>
              </a:ext>
            </a:extLst>
          </p:cNvPr>
          <p:cNvCxnSpPr>
            <a:stCxn id="65" idx="6"/>
            <a:endCxn id="143" idx="2"/>
          </p:cNvCxnSpPr>
          <p:nvPr/>
        </p:nvCxnSpPr>
        <p:spPr>
          <a:xfrm flipV="1">
            <a:off x="5413667" y="2399336"/>
            <a:ext cx="2447549" cy="49023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988BB053-FBDD-42BF-946D-4242BF07C977}"/>
              </a:ext>
            </a:extLst>
          </p:cNvPr>
          <p:cNvCxnSpPr>
            <a:stCxn id="65" idx="6"/>
            <a:endCxn id="144" idx="2"/>
          </p:cNvCxnSpPr>
          <p:nvPr/>
        </p:nvCxnSpPr>
        <p:spPr>
          <a:xfrm flipV="1">
            <a:off x="5413667" y="2399946"/>
            <a:ext cx="2886181" cy="48962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D412BF38-FB91-48EC-852E-98B5036ACA11}"/>
              </a:ext>
            </a:extLst>
          </p:cNvPr>
          <p:cNvCxnSpPr>
            <a:cxnSpLocks/>
            <a:stCxn id="66" idx="6"/>
            <a:endCxn id="137" idx="2"/>
          </p:cNvCxnSpPr>
          <p:nvPr/>
        </p:nvCxnSpPr>
        <p:spPr>
          <a:xfrm flipH="1" flipV="1">
            <a:off x="3469356" y="2402388"/>
            <a:ext cx="2382943" cy="48718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E4BEBC95-DFA7-4795-BB26-0B26557AE035}"/>
              </a:ext>
            </a:extLst>
          </p:cNvPr>
          <p:cNvCxnSpPr>
            <a:cxnSpLocks noChangeAspect="1"/>
            <a:stCxn id="66" idx="6"/>
            <a:endCxn id="138" idx="2"/>
          </p:cNvCxnSpPr>
          <p:nvPr/>
        </p:nvCxnSpPr>
        <p:spPr>
          <a:xfrm flipH="1" flipV="1">
            <a:off x="3910848" y="2402388"/>
            <a:ext cx="1941451" cy="487184"/>
          </a:xfrm>
          <a:prstGeom prst="straightConnector1">
            <a:avLst/>
          </a:prstGeom>
          <a:ln>
            <a:solidFill>
              <a:schemeClr val="accent1"/>
            </a:solidFill>
            <a:tailEnd type="triangle" w="sm" len="sm"/>
          </a:ln>
        </p:spPr>
        <p:style>
          <a:lnRef idx="1">
            <a:schemeClr val="accent2"/>
          </a:lnRef>
          <a:fillRef idx="2">
            <a:schemeClr val="accent2"/>
          </a:fillRef>
          <a:effectRef idx="1">
            <a:schemeClr val="accent2"/>
          </a:effectRef>
          <a:fontRef idx="minor">
            <a:schemeClr val="dk1"/>
          </a:fontRef>
        </p:style>
      </p:cxnSp>
      <p:cxnSp>
        <p:nvCxnSpPr>
          <p:cNvPr id="159" name="直接箭头连接符 158">
            <a:extLst>
              <a:ext uri="{FF2B5EF4-FFF2-40B4-BE49-F238E27FC236}">
                <a16:creationId xmlns:a16="http://schemas.microsoft.com/office/drawing/2014/main" id="{CE858A50-48FD-4D60-A14F-6D4CB3720CB3}"/>
              </a:ext>
            </a:extLst>
          </p:cNvPr>
          <p:cNvCxnSpPr>
            <a:stCxn id="67" idx="6"/>
            <a:endCxn id="139" idx="2"/>
          </p:cNvCxnSpPr>
          <p:nvPr/>
        </p:nvCxnSpPr>
        <p:spPr>
          <a:xfrm flipH="1" flipV="1">
            <a:off x="4349480" y="2402388"/>
            <a:ext cx="1941450" cy="48779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EBD572DD-B313-476A-A5F4-D02719A07F7A}"/>
              </a:ext>
            </a:extLst>
          </p:cNvPr>
          <p:cNvCxnSpPr>
            <a:stCxn id="67" idx="6"/>
            <a:endCxn id="140" idx="2"/>
          </p:cNvCxnSpPr>
          <p:nvPr/>
        </p:nvCxnSpPr>
        <p:spPr>
          <a:xfrm flipH="1" flipV="1">
            <a:off x="4788111" y="2402997"/>
            <a:ext cx="1502819" cy="48718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073E86CF-260F-4BA5-AAE2-87F174F3FB19}"/>
              </a:ext>
            </a:extLst>
          </p:cNvPr>
          <p:cNvCxnSpPr>
            <a:stCxn id="67" idx="6"/>
            <a:endCxn id="141" idx="2"/>
          </p:cNvCxnSpPr>
          <p:nvPr/>
        </p:nvCxnSpPr>
        <p:spPr>
          <a:xfrm flipV="1">
            <a:off x="6290930" y="2399336"/>
            <a:ext cx="690163" cy="49084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B1CC5ECB-F4E0-4F30-ACF1-616B5EB60C42}"/>
              </a:ext>
            </a:extLst>
          </p:cNvPr>
          <p:cNvCxnSpPr>
            <a:stCxn id="67" idx="6"/>
            <a:endCxn id="142" idx="2"/>
          </p:cNvCxnSpPr>
          <p:nvPr/>
        </p:nvCxnSpPr>
        <p:spPr>
          <a:xfrm flipV="1">
            <a:off x="6290930" y="2399336"/>
            <a:ext cx="1131655" cy="49084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121B9B77-80C6-4A34-B34B-33A38FFF64F1}"/>
              </a:ext>
            </a:extLst>
          </p:cNvPr>
          <p:cNvCxnSpPr>
            <a:stCxn id="67" idx="6"/>
            <a:endCxn id="144" idx="2"/>
          </p:cNvCxnSpPr>
          <p:nvPr/>
        </p:nvCxnSpPr>
        <p:spPr>
          <a:xfrm flipV="1">
            <a:off x="6290930" y="2399946"/>
            <a:ext cx="2008918" cy="49023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AF073B13-0E6F-448A-A409-C7FF79BBE8BD}"/>
              </a:ext>
            </a:extLst>
          </p:cNvPr>
          <p:cNvCxnSpPr>
            <a:cxnSpLocks/>
            <a:stCxn id="65" idx="6"/>
            <a:endCxn id="137" idx="2"/>
          </p:cNvCxnSpPr>
          <p:nvPr/>
        </p:nvCxnSpPr>
        <p:spPr>
          <a:xfrm flipH="1" flipV="1">
            <a:off x="3469356" y="2402388"/>
            <a:ext cx="1944311" cy="48718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F1BE0BAA-E9D2-4128-B51E-2C5FCB400034}"/>
              </a:ext>
            </a:extLst>
          </p:cNvPr>
          <p:cNvCxnSpPr>
            <a:stCxn id="65" idx="6"/>
            <a:endCxn id="138" idx="2"/>
          </p:cNvCxnSpPr>
          <p:nvPr/>
        </p:nvCxnSpPr>
        <p:spPr>
          <a:xfrm flipH="1" flipV="1">
            <a:off x="3910848" y="2402388"/>
            <a:ext cx="1502819" cy="48718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1666FE09-5D0C-492A-8241-5179C9DC2E5D}"/>
              </a:ext>
            </a:extLst>
          </p:cNvPr>
          <p:cNvCxnSpPr>
            <a:stCxn id="65" idx="6"/>
            <a:endCxn id="139" idx="2"/>
          </p:cNvCxnSpPr>
          <p:nvPr/>
        </p:nvCxnSpPr>
        <p:spPr>
          <a:xfrm flipH="1" flipV="1">
            <a:off x="4349480" y="2402388"/>
            <a:ext cx="1064187" cy="48718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845F04A3-524A-4EF5-9BFE-0BCFAC1AC48E}"/>
              </a:ext>
            </a:extLst>
          </p:cNvPr>
          <p:cNvCxnSpPr>
            <a:stCxn id="65" idx="6"/>
            <a:endCxn id="140" idx="2"/>
          </p:cNvCxnSpPr>
          <p:nvPr/>
        </p:nvCxnSpPr>
        <p:spPr>
          <a:xfrm flipH="1" flipV="1">
            <a:off x="4788111" y="2402997"/>
            <a:ext cx="625556" cy="486575"/>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1A0BFECA-93F2-47CA-BD01-857FE04B82B1}"/>
              </a:ext>
            </a:extLst>
          </p:cNvPr>
          <p:cNvCxnSpPr>
            <a:cxnSpLocks/>
            <a:stCxn id="68" idx="6"/>
            <a:endCxn id="137" idx="2"/>
          </p:cNvCxnSpPr>
          <p:nvPr/>
        </p:nvCxnSpPr>
        <p:spPr>
          <a:xfrm flipH="1" flipV="1">
            <a:off x="3469356" y="2402388"/>
            <a:ext cx="3260206" cy="48779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84421B15-76A6-49F6-99F8-D46CFEE17984}"/>
              </a:ext>
            </a:extLst>
          </p:cNvPr>
          <p:cNvCxnSpPr>
            <a:stCxn id="68" idx="6"/>
            <a:endCxn id="138" idx="2"/>
          </p:cNvCxnSpPr>
          <p:nvPr/>
        </p:nvCxnSpPr>
        <p:spPr>
          <a:xfrm flipH="1" flipV="1">
            <a:off x="3910848" y="2402388"/>
            <a:ext cx="2818714" cy="487794"/>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6EBDB9C7-C571-4490-984F-991FEB542EAA}"/>
              </a:ext>
            </a:extLst>
          </p:cNvPr>
          <p:cNvCxnSpPr>
            <a:stCxn id="14" idx="4"/>
            <a:endCxn id="139" idx="6"/>
          </p:cNvCxnSpPr>
          <p:nvPr/>
        </p:nvCxnSpPr>
        <p:spPr>
          <a:xfrm>
            <a:off x="4199091" y="1876138"/>
            <a:ext cx="150389" cy="191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CED754CA-EB28-4291-ADD8-38C4C5063ED8}"/>
              </a:ext>
            </a:extLst>
          </p:cNvPr>
          <p:cNvCxnSpPr>
            <a:stCxn id="28" idx="4"/>
            <a:endCxn id="142" idx="6"/>
          </p:cNvCxnSpPr>
          <p:nvPr/>
        </p:nvCxnSpPr>
        <p:spPr>
          <a:xfrm flipH="1">
            <a:off x="7422585" y="1866199"/>
            <a:ext cx="261466" cy="198257"/>
          </a:xfrm>
          <a:prstGeom prst="line">
            <a:avLst/>
          </a:prstGeom>
        </p:spPr>
        <p:style>
          <a:lnRef idx="1">
            <a:schemeClr val="accent1"/>
          </a:lnRef>
          <a:fillRef idx="0">
            <a:schemeClr val="accent1"/>
          </a:fillRef>
          <a:effectRef idx="0">
            <a:schemeClr val="accent1"/>
          </a:effectRef>
          <a:fontRef idx="minor">
            <a:schemeClr val="tx1"/>
          </a:fontRef>
        </p:style>
      </p:cxnSp>
      <p:sp>
        <p:nvSpPr>
          <p:cNvPr id="172" name="矩形 171">
            <a:extLst>
              <a:ext uri="{FF2B5EF4-FFF2-40B4-BE49-F238E27FC236}">
                <a16:creationId xmlns:a16="http://schemas.microsoft.com/office/drawing/2014/main" id="{B1DCF90C-8128-4300-8FDB-C88ECF471216}"/>
              </a:ext>
            </a:extLst>
          </p:cNvPr>
          <p:cNvSpPr/>
          <p:nvPr/>
        </p:nvSpPr>
        <p:spPr>
          <a:xfrm>
            <a:off x="4929377" y="530148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E7567E82-D518-48B4-833B-73AF4D09D973}"/>
              </a:ext>
            </a:extLst>
          </p:cNvPr>
          <p:cNvSpPr/>
          <p:nvPr/>
        </p:nvSpPr>
        <p:spPr>
          <a:xfrm>
            <a:off x="5113658" y="530148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334A4F28-399D-4102-8409-0EFC8B469E2D}"/>
              </a:ext>
            </a:extLst>
          </p:cNvPr>
          <p:cNvSpPr/>
          <p:nvPr/>
        </p:nvSpPr>
        <p:spPr>
          <a:xfrm>
            <a:off x="5290846" y="530148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箭头连接符 174">
            <a:extLst>
              <a:ext uri="{FF2B5EF4-FFF2-40B4-BE49-F238E27FC236}">
                <a16:creationId xmlns:a16="http://schemas.microsoft.com/office/drawing/2014/main" id="{DE858311-7509-40EF-BD78-B4755D559729}"/>
              </a:ext>
            </a:extLst>
          </p:cNvPr>
          <p:cNvCxnSpPr/>
          <p:nvPr/>
        </p:nvCxnSpPr>
        <p:spPr>
          <a:xfrm flipV="1">
            <a:off x="5505003" y="5482526"/>
            <a:ext cx="997058" cy="1390"/>
          </a:xfrm>
          <a:prstGeom prst="straightConnector1">
            <a:avLst/>
          </a:prstGeom>
          <a:ln w="15875">
            <a:prstDash val="sysDash"/>
            <a:tailEnd type="none"/>
          </a:ln>
        </p:spPr>
        <p:style>
          <a:lnRef idx="1">
            <a:schemeClr val="accent1"/>
          </a:lnRef>
          <a:fillRef idx="0">
            <a:schemeClr val="accent1"/>
          </a:fillRef>
          <a:effectRef idx="0">
            <a:schemeClr val="accent1"/>
          </a:effectRef>
          <a:fontRef idx="minor">
            <a:schemeClr val="tx1"/>
          </a:fontRef>
        </p:style>
      </p:cxnSp>
      <p:sp>
        <p:nvSpPr>
          <p:cNvPr id="176" name="文本框 175">
            <a:extLst>
              <a:ext uri="{FF2B5EF4-FFF2-40B4-BE49-F238E27FC236}">
                <a16:creationId xmlns:a16="http://schemas.microsoft.com/office/drawing/2014/main" id="{B9905236-5AD1-4081-B341-3267CD1AE8CD}"/>
              </a:ext>
            </a:extLst>
          </p:cNvPr>
          <p:cNvSpPr txBox="1"/>
          <p:nvPr/>
        </p:nvSpPr>
        <p:spPr>
          <a:xfrm>
            <a:off x="4865130" y="5385476"/>
            <a:ext cx="300371" cy="235449"/>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1</a:t>
            </a:r>
            <a:endParaRPr lang="zh-CN" altLang="en-US" sz="1100" baseline="-25000" dirty="0">
              <a:latin typeface="Times New Roman" panose="02020603050405020304" pitchFamily="18" charset="0"/>
              <a:cs typeface="Times New Roman" panose="02020603050405020304" pitchFamily="18" charset="0"/>
            </a:endParaRPr>
          </a:p>
        </p:txBody>
      </p:sp>
      <p:sp>
        <p:nvSpPr>
          <p:cNvPr id="177" name="文本框 29">
            <a:extLst>
              <a:ext uri="{FF2B5EF4-FFF2-40B4-BE49-F238E27FC236}">
                <a16:creationId xmlns:a16="http://schemas.microsoft.com/office/drawing/2014/main" id="{4E4570B6-9FB6-43F1-BD3D-7FA13851F7B7}"/>
              </a:ext>
            </a:extLst>
          </p:cNvPr>
          <p:cNvSpPr txBox="1"/>
          <p:nvPr/>
        </p:nvSpPr>
        <p:spPr>
          <a:xfrm>
            <a:off x="5051194" y="5385476"/>
            <a:ext cx="300371" cy="235449"/>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2</a:t>
            </a:r>
            <a:endParaRPr lang="zh-CN" altLang="en-US" sz="1100" baseline="-25000" dirty="0">
              <a:latin typeface="Times New Roman" panose="02020603050405020304" pitchFamily="18" charset="0"/>
              <a:cs typeface="Times New Roman" panose="02020603050405020304" pitchFamily="18" charset="0"/>
            </a:endParaRPr>
          </a:p>
        </p:txBody>
      </p:sp>
      <p:sp>
        <p:nvSpPr>
          <p:cNvPr id="178" name="文本框 30">
            <a:extLst>
              <a:ext uri="{FF2B5EF4-FFF2-40B4-BE49-F238E27FC236}">
                <a16:creationId xmlns:a16="http://schemas.microsoft.com/office/drawing/2014/main" id="{CD1F45CB-963D-47EB-A2DF-F3A829E71527}"/>
              </a:ext>
            </a:extLst>
          </p:cNvPr>
          <p:cNvSpPr txBox="1"/>
          <p:nvPr/>
        </p:nvSpPr>
        <p:spPr>
          <a:xfrm>
            <a:off x="5229160" y="5385476"/>
            <a:ext cx="300371" cy="235449"/>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3</a:t>
            </a:r>
            <a:endParaRPr lang="zh-CN" altLang="en-US" sz="1100" baseline="-25000" dirty="0">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BADDF753-1D35-45FC-AB11-575D6C5AF6BD}"/>
              </a:ext>
            </a:extLst>
          </p:cNvPr>
          <p:cNvSpPr/>
          <p:nvPr/>
        </p:nvSpPr>
        <p:spPr>
          <a:xfrm>
            <a:off x="6510918" y="530148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54C0B0DD-E0B1-4478-AAF5-2B2CAFCB960D}"/>
              </a:ext>
            </a:extLst>
          </p:cNvPr>
          <p:cNvSpPr/>
          <p:nvPr/>
        </p:nvSpPr>
        <p:spPr>
          <a:xfrm>
            <a:off x="6688106" y="5301486"/>
            <a:ext cx="164717" cy="388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文本框 43">
            <a:extLst>
              <a:ext uri="{FF2B5EF4-FFF2-40B4-BE49-F238E27FC236}">
                <a16:creationId xmlns:a16="http://schemas.microsoft.com/office/drawing/2014/main" id="{FF44A0DD-E94A-486F-9C17-AD5CE2596B42}"/>
              </a:ext>
            </a:extLst>
          </p:cNvPr>
          <p:cNvSpPr txBox="1"/>
          <p:nvPr/>
        </p:nvSpPr>
        <p:spPr>
          <a:xfrm>
            <a:off x="6626419" y="5385476"/>
            <a:ext cx="310469" cy="235449"/>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O</a:t>
            </a:r>
            <a:r>
              <a:rPr lang="en-US" altLang="zh-CN" sz="1100" baseline="-25000" dirty="0">
                <a:latin typeface="Times New Roman" panose="02020603050405020304" pitchFamily="18" charset="0"/>
                <a:cs typeface="Times New Roman" panose="02020603050405020304" pitchFamily="18" charset="0"/>
              </a:rPr>
              <a:t>T</a:t>
            </a:r>
            <a:endParaRPr lang="zh-CN" altLang="en-US" sz="1100" baseline="-25000" dirty="0">
              <a:latin typeface="Times New Roman" panose="02020603050405020304" pitchFamily="18" charset="0"/>
              <a:cs typeface="Times New Roman" panose="02020603050405020304" pitchFamily="18" charset="0"/>
            </a:endParaRPr>
          </a:p>
        </p:txBody>
      </p:sp>
      <p:cxnSp>
        <p:nvCxnSpPr>
          <p:cNvPr id="182" name="直接连接符 181">
            <a:extLst>
              <a:ext uri="{FF2B5EF4-FFF2-40B4-BE49-F238E27FC236}">
                <a16:creationId xmlns:a16="http://schemas.microsoft.com/office/drawing/2014/main" id="{1ED08AF8-B172-40BC-B48D-EA3D8F69E719}"/>
              </a:ext>
            </a:extLst>
          </p:cNvPr>
          <p:cNvCxnSpPr>
            <a:cxnSpLocks/>
            <a:stCxn id="172" idx="0"/>
          </p:cNvCxnSpPr>
          <p:nvPr/>
        </p:nvCxnSpPr>
        <p:spPr>
          <a:xfrm flipV="1">
            <a:off x="5011736" y="4872892"/>
            <a:ext cx="244104"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B2BC2822-1847-4256-82D7-0F70A3CDAD8E}"/>
              </a:ext>
            </a:extLst>
          </p:cNvPr>
          <p:cNvCxnSpPr>
            <a:cxnSpLocks/>
            <a:stCxn id="172" idx="0"/>
          </p:cNvCxnSpPr>
          <p:nvPr/>
        </p:nvCxnSpPr>
        <p:spPr>
          <a:xfrm flipV="1">
            <a:off x="5011736" y="4872892"/>
            <a:ext cx="685596"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B434C29-9BC3-41BC-B4FF-8AA1DBBAA047}"/>
              </a:ext>
            </a:extLst>
          </p:cNvPr>
          <p:cNvCxnSpPr>
            <a:cxnSpLocks/>
            <a:stCxn id="172" idx="0"/>
          </p:cNvCxnSpPr>
          <p:nvPr/>
        </p:nvCxnSpPr>
        <p:spPr>
          <a:xfrm flipV="1">
            <a:off x="5011736" y="4872892"/>
            <a:ext cx="1124228"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0AFF8118-4DB8-4A27-8ED3-7AFB8943D625}"/>
              </a:ext>
            </a:extLst>
          </p:cNvPr>
          <p:cNvCxnSpPr>
            <a:cxnSpLocks/>
            <a:stCxn id="172" idx="0"/>
          </p:cNvCxnSpPr>
          <p:nvPr/>
        </p:nvCxnSpPr>
        <p:spPr>
          <a:xfrm flipV="1">
            <a:off x="5011736" y="4873502"/>
            <a:ext cx="1562860" cy="42798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58739D25-89D8-40D0-9EAD-BBAC39AEB150}"/>
              </a:ext>
            </a:extLst>
          </p:cNvPr>
          <p:cNvCxnSpPr>
            <a:cxnSpLocks/>
            <a:stCxn id="180" idx="0"/>
          </p:cNvCxnSpPr>
          <p:nvPr/>
        </p:nvCxnSpPr>
        <p:spPr>
          <a:xfrm flipH="1" flipV="1">
            <a:off x="6574596" y="4873502"/>
            <a:ext cx="195869" cy="42798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63E276AB-00B2-4394-BD14-18F159B9BD8B}"/>
              </a:ext>
            </a:extLst>
          </p:cNvPr>
          <p:cNvCxnSpPr>
            <a:cxnSpLocks/>
            <a:stCxn id="180" idx="0"/>
          </p:cNvCxnSpPr>
          <p:nvPr/>
        </p:nvCxnSpPr>
        <p:spPr>
          <a:xfrm flipH="1" flipV="1">
            <a:off x="5697332" y="4872892"/>
            <a:ext cx="1073133"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2BCF0EEC-504F-4423-8D3E-31CA16FFD16F}"/>
              </a:ext>
            </a:extLst>
          </p:cNvPr>
          <p:cNvCxnSpPr>
            <a:cxnSpLocks/>
            <a:stCxn id="180" idx="0"/>
          </p:cNvCxnSpPr>
          <p:nvPr/>
        </p:nvCxnSpPr>
        <p:spPr>
          <a:xfrm flipH="1" flipV="1">
            <a:off x="5255840" y="4872892"/>
            <a:ext cx="1514625" cy="42859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62904606-3EA7-4DE6-B186-2E9175957B91}"/>
              </a:ext>
            </a:extLst>
          </p:cNvPr>
          <p:cNvCxnSpPr>
            <a:cxnSpLocks/>
            <a:stCxn id="180" idx="0"/>
          </p:cNvCxnSpPr>
          <p:nvPr/>
        </p:nvCxnSpPr>
        <p:spPr>
          <a:xfrm flipH="1" flipV="1">
            <a:off x="6135964" y="4872892"/>
            <a:ext cx="634501" cy="428594"/>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849EF793-7283-45D5-9834-7B4743E0CEAF}"/>
              </a:ext>
            </a:extLst>
          </p:cNvPr>
          <p:cNvSpPr txBox="1"/>
          <p:nvPr/>
        </p:nvSpPr>
        <p:spPr>
          <a:xfrm>
            <a:off x="8764179" y="3592606"/>
            <a:ext cx="3172724" cy="1200329"/>
          </a:xfrm>
          <a:prstGeom prst="rect">
            <a:avLst/>
          </a:prstGeom>
          <a:noFill/>
        </p:spPr>
        <p:txBody>
          <a:bodyPr wrap="square" rtlCol="0">
            <a:spAutoFit/>
          </a:bodyPr>
          <a:lstStyle/>
          <a:p>
            <a:pPr algn="just"/>
            <a:r>
              <a:rPr lang="en-US" altLang="zh-CN" dirty="0"/>
              <a:t>DNN</a:t>
            </a:r>
            <a:r>
              <a:rPr lang="zh-CN" altLang="zh-CN" dirty="0"/>
              <a:t>的</a:t>
            </a:r>
            <a:r>
              <a:rPr lang="en-US" altLang="zh-CN" dirty="0"/>
              <a:t>Layout</a:t>
            </a:r>
            <a:r>
              <a:rPr lang="zh-CN" altLang="zh-CN" dirty="0"/>
              <a:t>输出节点与</a:t>
            </a:r>
            <a:r>
              <a:rPr lang="en-US" altLang="zh-CN" dirty="0"/>
              <a:t>HMM</a:t>
            </a:r>
            <a:r>
              <a:rPr lang="zh-CN" altLang="zh-CN" dirty="0"/>
              <a:t>的状态节点一一对应，因此可通过</a:t>
            </a:r>
            <a:r>
              <a:rPr lang="en-US" altLang="zh-CN" dirty="0"/>
              <a:t>DNN</a:t>
            </a:r>
            <a:r>
              <a:rPr lang="zh-CN" altLang="zh-CN" dirty="0"/>
              <a:t>的输出得到每个状态的观察概率。</a:t>
            </a:r>
            <a:endParaRPr lang="zh-CN" altLang="en-US" dirty="0"/>
          </a:p>
        </p:txBody>
      </p:sp>
    </p:spTree>
    <p:extLst>
      <p:ext uri="{BB962C8B-B14F-4D97-AF65-F5344CB8AC3E}">
        <p14:creationId xmlns:p14="http://schemas.microsoft.com/office/powerpoint/2010/main" val="1271401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A4F76-C192-4E21-B926-652979CFAAAF}"/>
              </a:ext>
            </a:extLst>
          </p:cNvPr>
          <p:cNvSpPr>
            <a:spLocks noGrp="1"/>
          </p:cNvSpPr>
          <p:nvPr>
            <p:ph type="title"/>
          </p:nvPr>
        </p:nvSpPr>
        <p:spPr/>
        <p:txBody>
          <a:bodyPr/>
          <a:lstStyle/>
          <a:p>
            <a:r>
              <a:rPr lang="zh-CN" altLang="en-US" dirty="0"/>
              <a:t>端到端</a:t>
            </a:r>
            <a:r>
              <a:rPr lang="en-US" altLang="zh-CN" dirty="0"/>
              <a:t>(E2E)</a:t>
            </a:r>
            <a:r>
              <a:rPr lang="zh-CN" altLang="en-US" dirty="0"/>
              <a:t>语音识别</a:t>
            </a:r>
          </a:p>
        </p:txBody>
      </p:sp>
      <p:sp>
        <p:nvSpPr>
          <p:cNvPr id="55" name="矩形 54">
            <a:extLst>
              <a:ext uri="{FF2B5EF4-FFF2-40B4-BE49-F238E27FC236}">
                <a16:creationId xmlns:a16="http://schemas.microsoft.com/office/drawing/2014/main" id="{F75EE0E7-6F9E-424D-8E3D-78808E370510}"/>
              </a:ext>
            </a:extLst>
          </p:cNvPr>
          <p:cNvSpPr/>
          <p:nvPr/>
        </p:nvSpPr>
        <p:spPr>
          <a:xfrm>
            <a:off x="4261697" y="2886740"/>
            <a:ext cx="1437780" cy="7192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解码器</a:t>
            </a:r>
          </a:p>
        </p:txBody>
      </p:sp>
      <p:cxnSp>
        <p:nvCxnSpPr>
          <p:cNvPr id="56" name="直接箭头连接符 55">
            <a:extLst>
              <a:ext uri="{FF2B5EF4-FFF2-40B4-BE49-F238E27FC236}">
                <a16:creationId xmlns:a16="http://schemas.microsoft.com/office/drawing/2014/main" id="{F7F34ABD-64CA-427C-8237-1C3760CD4DA0}"/>
              </a:ext>
            </a:extLst>
          </p:cNvPr>
          <p:cNvCxnSpPr/>
          <p:nvPr/>
        </p:nvCxnSpPr>
        <p:spPr>
          <a:xfrm>
            <a:off x="3046672" y="3262738"/>
            <a:ext cx="1222113" cy="0"/>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3646CA2-78FE-492E-9CA1-521D7F1E9F4E}"/>
              </a:ext>
            </a:extLst>
          </p:cNvPr>
          <p:cNvCxnSpPr/>
          <p:nvPr/>
        </p:nvCxnSpPr>
        <p:spPr>
          <a:xfrm flipV="1">
            <a:off x="5706565" y="3262736"/>
            <a:ext cx="1078335" cy="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sp>
        <p:nvSpPr>
          <p:cNvPr id="58" name="TextBox 13">
            <a:extLst>
              <a:ext uri="{FF2B5EF4-FFF2-40B4-BE49-F238E27FC236}">
                <a16:creationId xmlns:a16="http://schemas.microsoft.com/office/drawing/2014/main" id="{A5E55C7B-19FA-4163-838D-018FE6C22BD7}"/>
              </a:ext>
            </a:extLst>
          </p:cNvPr>
          <p:cNvSpPr txBox="1"/>
          <p:nvPr/>
        </p:nvSpPr>
        <p:spPr>
          <a:xfrm>
            <a:off x="6713011" y="3078508"/>
            <a:ext cx="1003742" cy="281813"/>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识别结果</a:t>
            </a:r>
          </a:p>
        </p:txBody>
      </p:sp>
      <p:sp>
        <p:nvSpPr>
          <p:cNvPr id="60" name="矩形 59">
            <a:extLst>
              <a:ext uri="{FF2B5EF4-FFF2-40B4-BE49-F238E27FC236}">
                <a16:creationId xmlns:a16="http://schemas.microsoft.com/office/drawing/2014/main" id="{B113C70A-CF5B-450A-8D89-C027AFF17292}"/>
              </a:ext>
            </a:extLst>
          </p:cNvPr>
          <p:cNvSpPr/>
          <p:nvPr/>
        </p:nvSpPr>
        <p:spPr>
          <a:xfrm>
            <a:off x="4261697" y="4073658"/>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a:latin typeface="微软雅黑" panose="020B0503020204020204" pitchFamily="34" charset="-122"/>
                <a:ea typeface="微软雅黑" panose="020B0503020204020204" pitchFamily="34" charset="-122"/>
              </a:rPr>
              <a:t>E2E</a:t>
            </a:r>
            <a:r>
              <a:rPr lang="zh-CN" altLang="en-US" sz="1600" dirty="0">
                <a:latin typeface="微软雅黑" panose="020B0503020204020204" pitchFamily="34" charset="-122"/>
                <a:ea typeface="微软雅黑" panose="020B0503020204020204" pitchFamily="34" charset="-122"/>
              </a:rPr>
              <a:t>模型</a:t>
            </a:r>
          </a:p>
        </p:txBody>
      </p:sp>
      <p:sp>
        <p:nvSpPr>
          <p:cNvPr id="65" name="箭头: 上弧形 64">
            <a:extLst>
              <a:ext uri="{FF2B5EF4-FFF2-40B4-BE49-F238E27FC236}">
                <a16:creationId xmlns:a16="http://schemas.microsoft.com/office/drawing/2014/main" id="{FCE49AA2-AD69-4578-A70E-94497C497F8A}"/>
              </a:ext>
            </a:extLst>
          </p:cNvPr>
          <p:cNvSpPr/>
          <p:nvPr/>
        </p:nvSpPr>
        <p:spPr>
          <a:xfrm>
            <a:off x="4515121" y="3606017"/>
            <a:ext cx="930932" cy="460775"/>
          </a:xfrm>
          <a:prstGeom prst="curved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4D2B4E55-1F31-46C7-86B3-0838C4C1BAAC}"/>
              </a:ext>
            </a:extLst>
          </p:cNvPr>
          <p:cNvSpPr txBox="1"/>
          <p:nvPr/>
        </p:nvSpPr>
        <p:spPr>
          <a:xfrm>
            <a:off x="8464032" y="2682242"/>
            <a:ext cx="3172724" cy="2308324"/>
          </a:xfrm>
          <a:prstGeom prst="rect">
            <a:avLst/>
          </a:prstGeom>
          <a:noFill/>
        </p:spPr>
        <p:txBody>
          <a:bodyPr wrap="square" rtlCol="0">
            <a:spAutoFit/>
          </a:bodyPr>
          <a:lstStyle/>
          <a:p>
            <a:pPr algn="just"/>
            <a:r>
              <a:rPr lang="en-US" altLang="zh-CN" dirty="0"/>
              <a:t>2015</a:t>
            </a:r>
            <a:r>
              <a:rPr lang="zh-CN" altLang="zh-CN" dirty="0"/>
              <a:t>年以来，端到端（</a:t>
            </a:r>
            <a:r>
              <a:rPr lang="en-US" altLang="zh-CN" dirty="0"/>
              <a:t>E2E</a:t>
            </a:r>
            <a:r>
              <a:rPr lang="zh-CN" altLang="zh-CN" dirty="0"/>
              <a:t>）模型开始流行，并被应用于语音识别领域。传统语音识别系统的发音词典、声学模型和语言模型三大组件被融合为一个</a:t>
            </a:r>
            <a:r>
              <a:rPr lang="en-US" altLang="zh-CN" dirty="0"/>
              <a:t>E2E</a:t>
            </a:r>
            <a:r>
              <a:rPr lang="zh-CN" altLang="zh-CN" dirty="0"/>
              <a:t>模型，直接实现输入语音到输出文本的转化，得到最终的识别结果。</a:t>
            </a:r>
            <a:endParaRPr lang="zh-CN" altLang="en-US" dirty="0"/>
          </a:p>
        </p:txBody>
      </p:sp>
    </p:spTree>
    <p:extLst>
      <p:ext uri="{BB962C8B-B14F-4D97-AF65-F5344CB8AC3E}">
        <p14:creationId xmlns:p14="http://schemas.microsoft.com/office/powerpoint/2010/main" val="3097730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7EF98-0885-4B5F-93EB-516A27DEA66A}"/>
              </a:ext>
            </a:extLst>
          </p:cNvPr>
          <p:cNvSpPr>
            <a:spLocks noGrp="1"/>
          </p:cNvSpPr>
          <p:nvPr>
            <p:ph type="title"/>
          </p:nvPr>
        </p:nvSpPr>
        <p:spPr/>
        <p:txBody>
          <a:bodyPr/>
          <a:lstStyle/>
          <a:p>
            <a:r>
              <a:rPr lang="en-US" altLang="zh-CN" dirty="0"/>
              <a:t>1.6 </a:t>
            </a:r>
            <a:r>
              <a:rPr lang="zh-CN" altLang="en-US" dirty="0"/>
              <a:t>语音识别开源工具</a:t>
            </a:r>
          </a:p>
        </p:txBody>
      </p:sp>
      <p:sp>
        <p:nvSpPr>
          <p:cNvPr id="3" name="内容占位符 2">
            <a:extLst>
              <a:ext uri="{FF2B5EF4-FFF2-40B4-BE49-F238E27FC236}">
                <a16:creationId xmlns:a16="http://schemas.microsoft.com/office/drawing/2014/main" id="{C28DAEAF-C77E-4BFB-AB93-E0C67CC74859}"/>
              </a:ext>
            </a:extLst>
          </p:cNvPr>
          <p:cNvSpPr>
            <a:spLocks noGrp="1"/>
          </p:cNvSpPr>
          <p:nvPr>
            <p:ph idx="1"/>
          </p:nvPr>
        </p:nvSpPr>
        <p:spPr>
          <a:xfrm>
            <a:off x="845288" y="1388423"/>
            <a:ext cx="10515600" cy="5305339"/>
          </a:xfrm>
        </p:spPr>
        <p:txBody>
          <a:bodyPr>
            <a:normAutofit fontScale="92500" lnSpcReduction="10000"/>
          </a:bodyPr>
          <a:lstStyle/>
          <a:p>
            <a:pPr algn="just"/>
            <a:r>
              <a:rPr lang="en-US" altLang="zh-CN" sz="2000" dirty="0">
                <a:solidFill>
                  <a:srgbClr val="C00000"/>
                </a:solidFill>
              </a:rPr>
              <a:t>HTK</a:t>
            </a:r>
            <a:r>
              <a:rPr lang="zh-CN" altLang="en-US" sz="2000" dirty="0"/>
              <a:t>（</a:t>
            </a:r>
            <a:r>
              <a:rPr lang="en-US" altLang="zh-CN" sz="2000" dirty="0"/>
              <a:t>HMM Toolkit</a:t>
            </a:r>
            <a:r>
              <a:rPr lang="zh-CN" altLang="en-US" sz="2000" dirty="0"/>
              <a:t>）是一个专门用于建立和处理隐马尔科夫模型的实验工具包，由剑桥大学的</a:t>
            </a:r>
            <a:r>
              <a:rPr lang="en-US" altLang="zh-CN" sz="2000" dirty="0"/>
              <a:t>Steve Young</a:t>
            </a:r>
            <a:r>
              <a:rPr lang="zh-CN" altLang="en-US" sz="2000" dirty="0"/>
              <a:t>开创，非常适合</a:t>
            </a:r>
            <a:r>
              <a:rPr lang="en-US" altLang="zh-CN" sz="2000" dirty="0"/>
              <a:t>GMM-HMM</a:t>
            </a:r>
            <a:r>
              <a:rPr lang="zh-CN" altLang="en-US" sz="2000" dirty="0"/>
              <a:t>系统的搭建；</a:t>
            </a:r>
            <a:r>
              <a:rPr lang="en-US" altLang="zh-CN" sz="2000" dirty="0"/>
              <a:t>2015</a:t>
            </a:r>
            <a:r>
              <a:rPr lang="zh-CN" altLang="en-US" sz="2000" dirty="0"/>
              <a:t>年也推出了</a:t>
            </a:r>
            <a:r>
              <a:rPr lang="en-US" altLang="zh-CN" sz="2000" dirty="0"/>
              <a:t>DNN-HMM</a:t>
            </a:r>
            <a:r>
              <a:rPr lang="zh-CN" altLang="en-US" sz="2000" dirty="0"/>
              <a:t>。</a:t>
            </a:r>
          </a:p>
          <a:p>
            <a:pPr algn="just"/>
            <a:endParaRPr lang="en-US" altLang="zh-CN" sz="2000" dirty="0"/>
          </a:p>
          <a:p>
            <a:pPr algn="just"/>
            <a:r>
              <a:rPr lang="en-US" altLang="zh-CN" sz="2000" dirty="0">
                <a:solidFill>
                  <a:srgbClr val="C00000"/>
                </a:solidFill>
              </a:rPr>
              <a:t>Kaldi</a:t>
            </a:r>
            <a:r>
              <a:rPr lang="zh-CN" altLang="en-US" sz="2000" dirty="0"/>
              <a:t>是一个开源的语音</a:t>
            </a:r>
            <a:r>
              <a:rPr lang="zh-CN" altLang="en-US" sz="2100" dirty="0"/>
              <a:t>识别工具箱，是基于</a:t>
            </a:r>
            <a:r>
              <a:rPr lang="en-US" altLang="zh-CN" sz="2100" dirty="0"/>
              <a:t>C++</a:t>
            </a:r>
            <a:r>
              <a:rPr lang="zh-CN" altLang="en-US" sz="2100" dirty="0"/>
              <a:t>编写的，可以在</a:t>
            </a:r>
            <a:r>
              <a:rPr lang="en-US" altLang="zh-CN" sz="2100" dirty="0"/>
              <a:t>Windows</a:t>
            </a:r>
            <a:r>
              <a:rPr lang="zh-CN" altLang="en-US" sz="2100" dirty="0"/>
              <a:t>和</a:t>
            </a:r>
            <a:r>
              <a:rPr lang="en-US" altLang="zh-CN" sz="2100" dirty="0"/>
              <a:t>Unix</a:t>
            </a:r>
            <a:r>
              <a:rPr lang="zh-CN" altLang="en-US" sz="2100" dirty="0"/>
              <a:t>平台上编译，主要由</a:t>
            </a:r>
            <a:r>
              <a:rPr lang="en-US" altLang="zh-CN" sz="2100" dirty="0"/>
              <a:t>Daniel Povey</a:t>
            </a:r>
            <a:r>
              <a:rPr lang="zh-CN" altLang="en-US" sz="2100" dirty="0"/>
              <a:t>博士在维护。</a:t>
            </a:r>
            <a:r>
              <a:rPr lang="en-US" altLang="zh-CN" sz="2100" dirty="0"/>
              <a:t>Kaldi</a:t>
            </a:r>
            <a:r>
              <a:rPr lang="zh-CN" altLang="zh-CN" sz="2100" dirty="0"/>
              <a:t>适合</a:t>
            </a:r>
            <a:r>
              <a:rPr lang="en-US" altLang="zh-CN" sz="2100" dirty="0"/>
              <a:t>DNN-HMM</a:t>
            </a:r>
            <a:r>
              <a:rPr lang="zh-CN" altLang="zh-CN" sz="2100" dirty="0"/>
              <a:t>系统（包括</a:t>
            </a:r>
            <a:r>
              <a:rPr lang="en-US" altLang="zh-CN" sz="2100" dirty="0"/>
              <a:t>Chain</a:t>
            </a:r>
            <a:r>
              <a:rPr lang="zh-CN" altLang="zh-CN" sz="2100" dirty="0"/>
              <a:t>模型）的搭建，支持</a:t>
            </a:r>
            <a:r>
              <a:rPr lang="en-US" altLang="zh-CN" sz="2100" dirty="0"/>
              <a:t>TDNN/TDNN-F</a:t>
            </a:r>
            <a:r>
              <a:rPr lang="zh-CN" altLang="zh-CN" sz="2100" dirty="0"/>
              <a:t>等模型，基于有限状态转换器（</a:t>
            </a:r>
            <a:r>
              <a:rPr lang="en-US" altLang="zh-CN" sz="2100" dirty="0"/>
              <a:t>FST</a:t>
            </a:r>
            <a:r>
              <a:rPr lang="zh-CN" altLang="zh-CN" sz="2100" dirty="0"/>
              <a:t>）进行解码，它也可用于</a:t>
            </a:r>
            <a:r>
              <a:rPr lang="en-US" altLang="zh-CN" sz="2100" dirty="0"/>
              <a:t>x-vector</a:t>
            </a:r>
            <a:r>
              <a:rPr lang="zh-CN" altLang="zh-CN" sz="2100" dirty="0"/>
              <a:t>等声纹识别系统的搭建。</a:t>
            </a:r>
            <a:endParaRPr lang="en-US" altLang="zh-CN" sz="2100" dirty="0"/>
          </a:p>
          <a:p>
            <a:pPr algn="just"/>
            <a:r>
              <a:rPr lang="en-US" altLang="zh-CN" sz="2100" dirty="0">
                <a:solidFill>
                  <a:srgbClr val="C00000"/>
                </a:solidFill>
              </a:rPr>
              <a:t>Kaldi</a:t>
            </a:r>
            <a:r>
              <a:rPr lang="zh-CN" altLang="zh-CN" sz="2100" dirty="0">
                <a:solidFill>
                  <a:srgbClr val="C00000"/>
                </a:solidFill>
              </a:rPr>
              <a:t>的下一代版本（</a:t>
            </a:r>
            <a:r>
              <a:rPr lang="en-US" altLang="zh-CN" sz="2100" dirty="0">
                <a:solidFill>
                  <a:srgbClr val="C00000"/>
                </a:solidFill>
              </a:rPr>
              <a:t>Next-gen Kaldi</a:t>
            </a:r>
            <a:r>
              <a:rPr lang="zh-CN" altLang="zh-CN" sz="2100" dirty="0">
                <a:solidFill>
                  <a:srgbClr val="C00000"/>
                </a:solidFill>
              </a:rPr>
              <a:t>）</a:t>
            </a:r>
            <a:r>
              <a:rPr lang="zh-CN" altLang="zh-CN" sz="2100" dirty="0"/>
              <a:t>结合</a:t>
            </a:r>
            <a:r>
              <a:rPr lang="en-US" altLang="zh-CN" sz="2100" dirty="0"/>
              <a:t>Kaldi</a:t>
            </a:r>
            <a:r>
              <a:rPr lang="zh-CN" altLang="zh-CN" sz="2100" dirty="0"/>
              <a:t>和</a:t>
            </a:r>
            <a:r>
              <a:rPr lang="en-US" altLang="zh-CN" sz="2100" dirty="0" err="1"/>
              <a:t>PyTorch</a:t>
            </a:r>
            <a:r>
              <a:rPr lang="zh-CN" altLang="zh-CN" sz="2100" dirty="0"/>
              <a:t>的优点，包含了</a:t>
            </a:r>
            <a:r>
              <a:rPr lang="zh-CN" altLang="en-US" sz="2100" dirty="0"/>
              <a:t>多</a:t>
            </a:r>
            <a:r>
              <a:rPr lang="zh-CN" altLang="zh-CN" sz="2100" dirty="0"/>
              <a:t>个子项目，其中</a:t>
            </a:r>
            <a:r>
              <a:rPr lang="en-US" altLang="zh-CN" sz="2100" dirty="0"/>
              <a:t>k2</a:t>
            </a:r>
            <a:r>
              <a:rPr lang="zh-CN" altLang="zh-CN" sz="2100" dirty="0"/>
              <a:t>是核心算法库，除了支持端到端模型，还特别实现了可微分的</a:t>
            </a:r>
            <a:r>
              <a:rPr lang="en-US" altLang="zh-CN" sz="2100" dirty="0"/>
              <a:t>FST</a:t>
            </a:r>
            <a:r>
              <a:rPr lang="zh-CN" altLang="zh-CN" sz="2100" dirty="0"/>
              <a:t>，其目标是在端到端模型进行</a:t>
            </a:r>
            <a:r>
              <a:rPr lang="en-US" altLang="zh-CN" sz="2100" dirty="0"/>
              <a:t>LF-MMI</a:t>
            </a:r>
            <a:r>
              <a:rPr lang="zh-CN" altLang="zh-CN" sz="2100" dirty="0"/>
              <a:t>区分性训练。</a:t>
            </a:r>
            <a:endParaRPr lang="zh-CN" altLang="en-US" sz="2100" dirty="0"/>
          </a:p>
          <a:p>
            <a:pPr algn="just"/>
            <a:endParaRPr lang="en-US" altLang="zh-CN" sz="2000" dirty="0"/>
          </a:p>
          <a:p>
            <a:pPr algn="just"/>
            <a:r>
              <a:rPr lang="en-US" altLang="zh-CN" sz="2100" dirty="0" err="1">
                <a:solidFill>
                  <a:srgbClr val="C00000"/>
                </a:solidFill>
              </a:rPr>
              <a:t>ESPnet</a:t>
            </a:r>
            <a:r>
              <a:rPr lang="zh-CN" altLang="zh-CN" sz="2100" dirty="0"/>
              <a:t>是一个端到端语音处理工具集，它将</a:t>
            </a:r>
            <a:r>
              <a:rPr lang="en-US" altLang="zh-CN" sz="2100" dirty="0" err="1"/>
              <a:t>PyTorch</a:t>
            </a:r>
            <a:r>
              <a:rPr lang="zh-CN" altLang="zh-CN" sz="2100" dirty="0"/>
              <a:t>作为主要的深度学习引擎，兼容</a:t>
            </a:r>
            <a:r>
              <a:rPr lang="en-US" altLang="zh-CN" sz="2100" dirty="0"/>
              <a:t>Kaldi</a:t>
            </a:r>
            <a:r>
              <a:rPr lang="zh-CN" altLang="zh-CN" sz="2100" dirty="0"/>
              <a:t>风格的数据处理方式，为语音识别、语音合成和其他语音处理实验提供完整的设置，包括</a:t>
            </a:r>
            <a:r>
              <a:rPr lang="en-US" altLang="zh-CN" sz="2100" dirty="0"/>
              <a:t>CTC/Attention</a:t>
            </a:r>
            <a:r>
              <a:rPr lang="zh-CN" altLang="zh-CN" sz="2100" dirty="0"/>
              <a:t>、</a:t>
            </a:r>
            <a:r>
              <a:rPr lang="en-US" altLang="zh-CN" sz="2100" dirty="0"/>
              <a:t>RNN-T</a:t>
            </a:r>
            <a:r>
              <a:rPr lang="zh-CN" altLang="zh-CN" sz="2100" dirty="0"/>
              <a:t>等模型。</a:t>
            </a:r>
            <a:endParaRPr lang="en-US" altLang="zh-CN" sz="2100" dirty="0"/>
          </a:p>
          <a:p>
            <a:pPr algn="just"/>
            <a:endParaRPr lang="en-US" altLang="zh-CN" sz="2000" dirty="0"/>
          </a:p>
          <a:p>
            <a:pPr algn="just"/>
            <a:r>
              <a:rPr lang="en-US" altLang="zh-CN" sz="2000" dirty="0" err="1">
                <a:solidFill>
                  <a:srgbClr val="C00000"/>
                </a:solidFill>
              </a:rPr>
              <a:t>WeNet</a:t>
            </a:r>
            <a:r>
              <a:rPr lang="zh-CN" altLang="en-US" sz="2000" dirty="0"/>
              <a:t>是出门问问联合西北工业大学音频语音与语言处理研究组推出面向产品和工业界的端到端语音识别开源工具，致力于消除从端到端模型研究到产品落地中的鸿沟，探索更适合工业级产品的端到端解决方案。</a:t>
            </a:r>
          </a:p>
        </p:txBody>
      </p:sp>
    </p:spTree>
    <p:extLst>
      <p:ext uri="{BB962C8B-B14F-4D97-AF65-F5344CB8AC3E}">
        <p14:creationId xmlns:p14="http://schemas.microsoft.com/office/powerpoint/2010/main" val="3340629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8A38E-8368-4CB7-B583-7A296565FB07}"/>
              </a:ext>
            </a:extLst>
          </p:cNvPr>
          <p:cNvSpPr>
            <a:spLocks noGrp="1"/>
          </p:cNvSpPr>
          <p:nvPr>
            <p:ph type="title"/>
          </p:nvPr>
        </p:nvSpPr>
        <p:spPr/>
        <p:txBody>
          <a:bodyPr/>
          <a:lstStyle/>
          <a:p>
            <a:r>
              <a:rPr lang="en-US" altLang="zh-CN" dirty="0"/>
              <a:t>1.1 </a:t>
            </a:r>
            <a:r>
              <a:rPr lang="zh-CN" altLang="en-US" dirty="0"/>
              <a:t>语音的产生机制</a:t>
            </a:r>
            <a:r>
              <a:rPr lang="en-US" altLang="zh-CN" dirty="0"/>
              <a:t>—</a:t>
            </a:r>
            <a:r>
              <a:rPr lang="zh-CN" altLang="en-US" dirty="0"/>
              <a:t>发音器官</a:t>
            </a:r>
          </a:p>
        </p:txBody>
      </p:sp>
      <p:sp>
        <p:nvSpPr>
          <p:cNvPr id="3" name="内容占位符 2">
            <a:extLst>
              <a:ext uri="{FF2B5EF4-FFF2-40B4-BE49-F238E27FC236}">
                <a16:creationId xmlns:a16="http://schemas.microsoft.com/office/drawing/2014/main" id="{12F88A99-59EE-4EE3-B352-F6308C743637}"/>
              </a:ext>
            </a:extLst>
          </p:cNvPr>
          <p:cNvSpPr>
            <a:spLocks noGrp="1"/>
          </p:cNvSpPr>
          <p:nvPr>
            <p:ph idx="1"/>
          </p:nvPr>
        </p:nvSpPr>
        <p:spPr>
          <a:xfrm>
            <a:off x="838200" y="1466837"/>
            <a:ext cx="10515600" cy="1073519"/>
          </a:xfrm>
        </p:spPr>
        <p:txBody>
          <a:bodyPr/>
          <a:lstStyle/>
          <a:p>
            <a:r>
              <a:rPr lang="zh-CN" altLang="zh-CN" dirty="0"/>
              <a:t>人的发音器官包括：肺、气管、声带、喉、咽、鼻腔、口腔、唇。肺部产生的气流冲击声带，产生震动。</a:t>
            </a:r>
            <a:endParaRPr lang="en-US" altLang="zh-CN" dirty="0"/>
          </a:p>
        </p:txBody>
      </p:sp>
      <p:graphicFrame>
        <p:nvGraphicFramePr>
          <p:cNvPr id="6" name="Object 13">
            <a:extLst>
              <a:ext uri="{FF2B5EF4-FFF2-40B4-BE49-F238E27FC236}">
                <a16:creationId xmlns:a16="http://schemas.microsoft.com/office/drawing/2014/main" id="{0E6B505F-9681-4D45-A7FC-A91672BCB2F6}"/>
              </a:ext>
            </a:extLst>
          </p:cNvPr>
          <p:cNvGraphicFramePr>
            <a:graphicFrameLocks noChangeAspect="1"/>
          </p:cNvGraphicFramePr>
          <p:nvPr>
            <p:extLst>
              <p:ext uri="{D42A27DB-BD31-4B8C-83A1-F6EECF244321}">
                <p14:modId xmlns:p14="http://schemas.microsoft.com/office/powerpoint/2010/main" val="3583954663"/>
              </p:ext>
            </p:extLst>
          </p:nvPr>
        </p:nvGraphicFramePr>
        <p:xfrm>
          <a:off x="3725124" y="2529370"/>
          <a:ext cx="4178300" cy="3790950"/>
        </p:xfrm>
        <a:graphic>
          <a:graphicData uri="http://schemas.openxmlformats.org/presentationml/2006/ole">
            <mc:AlternateContent xmlns:mc="http://schemas.openxmlformats.org/markup-compatibility/2006">
              <mc:Choice xmlns:v="urn:schemas-microsoft-com:vml" Requires="v">
                <p:oleObj r:id="rId2" imgW="4000817" imgH="3787457" progId="Word.Picture.8">
                  <p:embed/>
                </p:oleObj>
              </mc:Choice>
              <mc:Fallback>
                <p:oleObj r:id="rId2" imgW="4000817" imgH="3787457" progId="Word.Picture.8">
                  <p:embed/>
                  <p:pic>
                    <p:nvPicPr>
                      <p:cNvPr id="6148"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124" y="2529370"/>
                        <a:ext cx="4178300" cy="379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a:extLst>
              <a:ext uri="{FF2B5EF4-FFF2-40B4-BE49-F238E27FC236}">
                <a16:creationId xmlns:a16="http://schemas.microsoft.com/office/drawing/2014/main" id="{E53D0617-7B2A-4FBE-8311-287A47239C8D}"/>
              </a:ext>
            </a:extLst>
          </p:cNvPr>
          <p:cNvSpPr txBox="1"/>
          <p:nvPr/>
        </p:nvSpPr>
        <p:spPr>
          <a:xfrm>
            <a:off x="3069266" y="6365358"/>
            <a:ext cx="5262979" cy="369332"/>
          </a:xfrm>
          <a:prstGeom prst="rect">
            <a:avLst/>
          </a:prstGeom>
          <a:noFill/>
        </p:spPr>
        <p:txBody>
          <a:bodyPr wrap="none" rtlCol="0">
            <a:spAutoFit/>
          </a:bodyPr>
          <a:lstStyle/>
          <a:p>
            <a:r>
              <a:rPr lang="zh-CN" altLang="zh-CN" dirty="0"/>
              <a:t>（图片来源：《语音信号处理》，韩纪庆等编著）</a:t>
            </a:r>
            <a:endParaRPr lang="zh-CN" altLang="en-US" dirty="0"/>
          </a:p>
        </p:txBody>
      </p:sp>
    </p:spTree>
    <p:extLst>
      <p:ext uri="{BB962C8B-B14F-4D97-AF65-F5344CB8AC3E}">
        <p14:creationId xmlns:p14="http://schemas.microsoft.com/office/powerpoint/2010/main" val="2730758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B33D0-9377-4FB9-BCFC-3E20D6135223}"/>
              </a:ext>
            </a:extLst>
          </p:cNvPr>
          <p:cNvSpPr>
            <a:spLocks noGrp="1"/>
          </p:cNvSpPr>
          <p:nvPr>
            <p:ph type="title"/>
          </p:nvPr>
        </p:nvSpPr>
        <p:spPr/>
        <p:txBody>
          <a:bodyPr/>
          <a:lstStyle/>
          <a:p>
            <a:r>
              <a:rPr lang="en-US" altLang="zh-CN" dirty="0"/>
              <a:t>1.7 </a:t>
            </a:r>
            <a:r>
              <a:rPr lang="zh-CN" altLang="zh-CN" dirty="0"/>
              <a:t>语音识别常用数据库</a:t>
            </a:r>
            <a:endParaRPr lang="zh-CN" altLang="en-US" dirty="0"/>
          </a:p>
        </p:txBody>
      </p:sp>
      <p:sp>
        <p:nvSpPr>
          <p:cNvPr id="3" name="内容占位符 2">
            <a:extLst>
              <a:ext uri="{FF2B5EF4-FFF2-40B4-BE49-F238E27FC236}">
                <a16:creationId xmlns:a16="http://schemas.microsoft.com/office/drawing/2014/main" id="{53A09D5D-A44C-4D7A-862B-377CEDAAAE79}"/>
              </a:ext>
            </a:extLst>
          </p:cNvPr>
          <p:cNvSpPr>
            <a:spLocks noGrp="1"/>
          </p:cNvSpPr>
          <p:nvPr>
            <p:ph idx="1"/>
          </p:nvPr>
        </p:nvSpPr>
        <p:spPr>
          <a:xfrm>
            <a:off x="845288" y="1535003"/>
            <a:ext cx="10515600" cy="4839164"/>
          </a:xfrm>
        </p:spPr>
        <p:txBody>
          <a:bodyPr>
            <a:normAutofit/>
          </a:bodyPr>
          <a:lstStyle/>
          <a:p>
            <a:pPr algn="just"/>
            <a:r>
              <a:rPr lang="en-US" altLang="zh-CN" sz="2000" b="1" dirty="0"/>
              <a:t>TIMIT</a:t>
            </a:r>
            <a:r>
              <a:rPr lang="zh-CN" altLang="zh-CN" sz="2000" dirty="0"/>
              <a:t>—经典的英文语音识别库，包含</a:t>
            </a:r>
            <a:r>
              <a:rPr lang="en-US" altLang="zh-CN" sz="2000" dirty="0"/>
              <a:t>630</a:t>
            </a:r>
            <a:r>
              <a:rPr lang="zh-CN" altLang="zh-CN" sz="2000" dirty="0"/>
              <a:t>人，来自美国</a:t>
            </a:r>
            <a:r>
              <a:rPr lang="en-US" altLang="zh-CN" sz="2000" dirty="0"/>
              <a:t>8</a:t>
            </a:r>
            <a:r>
              <a:rPr lang="zh-CN" altLang="zh-CN" sz="2000" dirty="0"/>
              <a:t>个主要口音地区，每人</a:t>
            </a:r>
            <a:r>
              <a:rPr lang="en-US" altLang="zh-CN" sz="2000" dirty="0"/>
              <a:t>10</a:t>
            </a:r>
            <a:r>
              <a:rPr lang="zh-CN" altLang="zh-CN" sz="2000" dirty="0"/>
              <a:t>句，包含了词和音素级的标注。</a:t>
            </a:r>
            <a:endParaRPr lang="en-US" altLang="zh-CN" sz="2000" dirty="0"/>
          </a:p>
          <a:p>
            <a:pPr algn="just"/>
            <a:r>
              <a:rPr lang="en-US" altLang="zh-CN" sz="2000" b="1" dirty="0" err="1"/>
              <a:t>SwitchBoard</a:t>
            </a:r>
            <a:r>
              <a:rPr lang="zh-CN" altLang="zh-CN" sz="2000" dirty="0"/>
              <a:t>—对话式电话语音库，采样率</a:t>
            </a:r>
            <a:r>
              <a:rPr lang="en-US" altLang="zh-CN" sz="2000" dirty="0"/>
              <a:t>8kHz</a:t>
            </a:r>
            <a:r>
              <a:rPr lang="zh-CN" altLang="zh-CN" sz="2000" dirty="0"/>
              <a:t>，包含来自美国各个地区</a:t>
            </a:r>
            <a:r>
              <a:rPr lang="en-US" altLang="zh-CN" sz="2000" dirty="0"/>
              <a:t>543</a:t>
            </a:r>
            <a:r>
              <a:rPr lang="zh-CN" altLang="zh-CN" sz="2000" dirty="0"/>
              <a:t>人的</a:t>
            </a:r>
            <a:r>
              <a:rPr lang="en-US" altLang="zh-CN" sz="2000" dirty="0"/>
              <a:t>2400</a:t>
            </a:r>
            <a:r>
              <a:rPr lang="zh-CN" altLang="zh-CN" sz="2000" dirty="0"/>
              <a:t>条通话录音。</a:t>
            </a:r>
            <a:endParaRPr lang="en-US" altLang="zh-CN" sz="2000" dirty="0"/>
          </a:p>
          <a:p>
            <a:pPr algn="just"/>
            <a:r>
              <a:rPr lang="en-US" altLang="zh-CN" sz="2000" b="1" dirty="0" err="1"/>
              <a:t>LibriSpeech</a:t>
            </a:r>
            <a:r>
              <a:rPr lang="zh-CN" altLang="zh-CN" sz="2000" dirty="0"/>
              <a:t>—免费的英文语音识别数据库，总共</a:t>
            </a:r>
            <a:r>
              <a:rPr lang="en-US" altLang="zh-CN" sz="2000" dirty="0"/>
              <a:t>1000</a:t>
            </a:r>
            <a:r>
              <a:rPr lang="zh-CN" altLang="zh-CN" sz="2000" dirty="0"/>
              <a:t>小时，采样率</a:t>
            </a:r>
            <a:r>
              <a:rPr lang="en-US" altLang="zh-CN" sz="2000" dirty="0"/>
              <a:t>16kHz</a:t>
            </a:r>
            <a:r>
              <a:rPr lang="zh-CN" altLang="zh-CN" sz="2000" dirty="0"/>
              <a:t>，包含朗读式语音和对应的文本。</a:t>
            </a:r>
          </a:p>
          <a:p>
            <a:pPr algn="just"/>
            <a:r>
              <a:rPr lang="en-US" altLang="zh-CN" sz="2000" b="1" dirty="0"/>
              <a:t>Thchs-30</a:t>
            </a:r>
            <a:r>
              <a:rPr lang="zh-CN" altLang="zh-CN" sz="2000" dirty="0"/>
              <a:t>—清华大学提供的一个中文示例，并配套完整的发音词典，其数据集有</a:t>
            </a:r>
            <a:r>
              <a:rPr lang="en-US" altLang="zh-CN" sz="2000" dirty="0"/>
              <a:t>30</a:t>
            </a:r>
            <a:r>
              <a:rPr lang="zh-CN" altLang="zh-CN" sz="2000" dirty="0"/>
              <a:t>小时，采样率</a:t>
            </a:r>
            <a:r>
              <a:rPr lang="en-US" altLang="zh-CN" sz="2000" dirty="0"/>
              <a:t>16kHz</a:t>
            </a:r>
            <a:r>
              <a:rPr lang="zh-CN" altLang="zh-CN" sz="2000" dirty="0"/>
              <a:t>。</a:t>
            </a:r>
            <a:endParaRPr lang="en-US" altLang="zh-CN" sz="2000" dirty="0"/>
          </a:p>
          <a:p>
            <a:pPr algn="just"/>
            <a:r>
              <a:rPr lang="en-US" altLang="zh-CN" sz="2000" b="1" dirty="0"/>
              <a:t>AISHELL-1</a:t>
            </a:r>
            <a:r>
              <a:rPr lang="zh-CN" altLang="zh-CN" sz="2000" dirty="0"/>
              <a:t>—希尔贝壳开源的</a:t>
            </a:r>
            <a:r>
              <a:rPr lang="en-US" altLang="zh-CN" sz="2000" dirty="0"/>
              <a:t>178</a:t>
            </a:r>
            <a:r>
              <a:rPr lang="zh-CN" altLang="zh-CN" sz="2000" dirty="0"/>
              <a:t>小时中文普通话数据，采样率</a:t>
            </a:r>
            <a:r>
              <a:rPr lang="en-US" altLang="zh-CN" sz="2000" dirty="0"/>
              <a:t>16kHz</a:t>
            </a:r>
            <a:r>
              <a:rPr lang="zh-CN" altLang="zh-CN" sz="2000" dirty="0"/>
              <a:t>。包括</a:t>
            </a:r>
            <a:r>
              <a:rPr lang="en-US" altLang="zh-CN" sz="2000" dirty="0"/>
              <a:t>400</a:t>
            </a:r>
            <a:r>
              <a:rPr lang="zh-CN" altLang="zh-CN" sz="2000" dirty="0"/>
              <a:t>位来自中国不同口音区域的发音人，语料内容涵盖财经、科技、体育、娱乐、时事新闻。</a:t>
            </a:r>
            <a:endParaRPr lang="en-US" altLang="zh-CN" sz="2000" dirty="0"/>
          </a:p>
          <a:p>
            <a:pPr algn="just"/>
            <a:r>
              <a:rPr lang="en-US" altLang="zh-CN" sz="2000" b="1" dirty="0" err="1"/>
              <a:t>WenetSpeech</a:t>
            </a:r>
            <a:r>
              <a:rPr lang="zh-CN" altLang="zh-CN" sz="2000" dirty="0"/>
              <a:t>—由西北工业大学音频语音与语言处理研究组、出门问问、希尔贝壳联合发布，包含超过</a:t>
            </a:r>
            <a:r>
              <a:rPr lang="en-US" altLang="zh-CN" sz="2000" dirty="0"/>
              <a:t>10000</a:t>
            </a:r>
            <a:r>
              <a:rPr lang="zh-CN" altLang="zh-CN" sz="2000" dirty="0"/>
              <a:t>小时的高质量标注数据、</a:t>
            </a:r>
            <a:r>
              <a:rPr lang="en-US" altLang="zh-CN" sz="2000" dirty="0"/>
              <a:t>2400</a:t>
            </a:r>
            <a:r>
              <a:rPr lang="zh-CN" altLang="zh-CN" sz="2000" dirty="0"/>
              <a:t>多小时的弱标注数据，以及约</a:t>
            </a:r>
            <a:r>
              <a:rPr lang="en-US" altLang="zh-CN" sz="2000" dirty="0"/>
              <a:t>10000</a:t>
            </a:r>
            <a:r>
              <a:rPr lang="zh-CN" altLang="zh-CN" sz="2000" dirty="0"/>
              <a:t>小时的无标注数据，覆盖各种互联网音视频、噪声背景条件、讲话方式，来源领域包括有声书、解说、纪录片、电视剧、访谈、新闻、朗读、演讲、综艺和其他</a:t>
            </a:r>
            <a:r>
              <a:rPr lang="en-US" altLang="zh-CN" sz="2000" dirty="0"/>
              <a:t>10</a:t>
            </a:r>
            <a:r>
              <a:rPr lang="zh-CN" altLang="zh-CN" sz="2000" dirty="0"/>
              <a:t>大场景。</a:t>
            </a:r>
            <a:endParaRPr lang="zh-CN" altLang="en-US" sz="2000" dirty="0"/>
          </a:p>
        </p:txBody>
      </p:sp>
    </p:spTree>
    <p:extLst>
      <p:ext uri="{BB962C8B-B14F-4D97-AF65-F5344CB8AC3E}">
        <p14:creationId xmlns:p14="http://schemas.microsoft.com/office/powerpoint/2010/main" val="46229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0F61B-835A-4A6B-A09E-60123C1FE2B7}"/>
              </a:ext>
            </a:extLst>
          </p:cNvPr>
          <p:cNvSpPr>
            <a:spLocks noGrp="1"/>
          </p:cNvSpPr>
          <p:nvPr>
            <p:ph type="title"/>
          </p:nvPr>
        </p:nvSpPr>
        <p:spPr/>
        <p:txBody>
          <a:bodyPr/>
          <a:lstStyle/>
          <a:p>
            <a:r>
              <a:rPr lang="en-US" altLang="zh-CN" dirty="0"/>
              <a:t>1.8 </a:t>
            </a:r>
            <a:r>
              <a:rPr lang="zh-CN" altLang="zh-CN" dirty="0"/>
              <a:t>语音识别评价指标</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35B041-3E19-450B-B8C2-50937B937D16}"/>
                  </a:ext>
                </a:extLst>
              </p:cNvPr>
              <p:cNvSpPr>
                <a:spLocks noGrp="1"/>
              </p:cNvSpPr>
              <p:nvPr>
                <p:ph idx="1"/>
              </p:nvPr>
            </p:nvSpPr>
            <p:spPr>
              <a:xfrm>
                <a:off x="845287" y="1535003"/>
                <a:ext cx="11132655" cy="4893717"/>
              </a:xfrm>
            </p:spPr>
            <p:txBody>
              <a:bodyPr>
                <a:normAutofit/>
              </a:bodyPr>
              <a:lstStyle/>
              <a:p>
                <a:pPr marL="0" indent="0">
                  <a:buNone/>
                </a:pPr>
                <a:r>
                  <a:rPr lang="zh-CN" altLang="zh-CN" sz="2000" dirty="0"/>
                  <a:t>假设</a:t>
                </a:r>
                <a:r>
                  <a:rPr lang="zh-CN" altLang="en-US" sz="2000" dirty="0"/>
                  <a:t>“</a:t>
                </a:r>
                <a:r>
                  <a:rPr lang="zh-CN" altLang="zh-CN" sz="2000" dirty="0"/>
                  <a:t>我们明天去动物园”的语音识别结果如下：</a:t>
                </a:r>
              </a:p>
              <a:p>
                <a:pPr marL="0" indent="0">
                  <a:buNone/>
                </a:pPr>
                <a:r>
                  <a:rPr lang="zh-CN" altLang="zh-CN" sz="2000" dirty="0"/>
                  <a:t>原句：</a:t>
                </a:r>
                <a:r>
                  <a:rPr lang="zh-CN" altLang="zh-CN" sz="2000" b="1" dirty="0"/>
                  <a:t>我们 </a:t>
                </a:r>
                <a:r>
                  <a:rPr lang="en-US" altLang="zh-CN" sz="2000" b="1" dirty="0"/>
                  <a:t>            </a:t>
                </a:r>
                <a:r>
                  <a:rPr lang="zh-CN" altLang="zh-CN" sz="2000" b="1" dirty="0"/>
                  <a:t>明天</a:t>
                </a:r>
                <a:r>
                  <a:rPr lang="en-US" altLang="zh-CN" sz="2000" b="1" dirty="0"/>
                  <a:t>                         </a:t>
                </a:r>
                <a:r>
                  <a:rPr lang="zh-CN" altLang="zh-CN" sz="2000" b="1" dirty="0"/>
                  <a:t>去</a:t>
                </a:r>
                <a:r>
                  <a:rPr lang="en-US" altLang="zh-CN" sz="2000" b="1" dirty="0"/>
                  <a:t>         </a:t>
                </a:r>
                <a:r>
                  <a:rPr lang="zh-CN" altLang="zh-CN" sz="2000" b="1" dirty="0"/>
                  <a:t>动物园</a:t>
                </a:r>
                <a:endParaRPr lang="zh-CN" altLang="zh-CN" sz="2000" dirty="0"/>
              </a:p>
              <a:p>
                <a:pPr marL="0" indent="0">
                  <a:buNone/>
                </a:pPr>
                <a:r>
                  <a:rPr lang="zh-CN" altLang="zh-CN" sz="2000" dirty="0"/>
                  <a:t>识别：</a:t>
                </a:r>
                <a:r>
                  <a:rPr lang="zh-CN" altLang="zh-CN" sz="2000" b="1" dirty="0"/>
                  <a:t>我×</a:t>
                </a:r>
                <a:r>
                  <a:rPr lang="en-US" altLang="zh-CN" sz="2000" b="1" dirty="0"/>
                  <a:t>              </a:t>
                </a:r>
                <a:r>
                  <a:rPr lang="zh-CN" altLang="zh-CN" sz="2000" b="1" dirty="0"/>
                  <a:t>明后天</a:t>
                </a:r>
                <a:r>
                  <a:rPr lang="en-US" altLang="zh-CN" sz="2000" b="1" dirty="0"/>
                  <a:t>                      </a:t>
                </a:r>
                <a:r>
                  <a:rPr lang="zh-CN" altLang="zh-CN" sz="2000" b="1" dirty="0"/>
                  <a:t>去</a:t>
                </a:r>
                <a:r>
                  <a:rPr lang="en-US" altLang="zh-CN" sz="2000" b="1" dirty="0"/>
                  <a:t>        </a:t>
                </a:r>
                <a:r>
                  <a:rPr lang="zh-CN" altLang="zh-CN" sz="2000" b="1" dirty="0"/>
                  <a:t>公园×</a:t>
                </a:r>
                <a:endParaRPr lang="zh-CN" altLang="zh-CN" sz="2000" dirty="0"/>
              </a:p>
              <a:p>
                <a:pPr marL="0" indent="0">
                  <a:buNone/>
                </a:pPr>
                <a:r>
                  <a:rPr lang="zh-CN" altLang="zh-CN" sz="2000" b="1" dirty="0">
                    <a:solidFill>
                      <a:srgbClr val="FF0000"/>
                    </a:solidFill>
                  </a:rPr>
                  <a:t>删除错误 </a:t>
                </a:r>
                <a:r>
                  <a:rPr lang="en-US" altLang="zh-CN" sz="2000" b="1" dirty="0">
                    <a:solidFill>
                      <a:srgbClr val="FF0000"/>
                    </a:solidFill>
                  </a:rPr>
                  <a:t>Deletion</a:t>
                </a:r>
                <a:r>
                  <a:rPr lang="en-US" altLang="zh-CN" sz="2000" b="1" dirty="0"/>
                  <a:t>  </a:t>
                </a:r>
                <a:r>
                  <a:rPr lang="zh-CN" altLang="zh-CN" sz="2000" b="1" dirty="0">
                    <a:solidFill>
                      <a:srgbClr val="00B050"/>
                    </a:solidFill>
                  </a:rPr>
                  <a:t>插入错误 </a:t>
                </a:r>
                <a:r>
                  <a:rPr lang="en-US" altLang="zh-CN" sz="2000" b="1" dirty="0">
                    <a:solidFill>
                      <a:srgbClr val="00B050"/>
                    </a:solidFill>
                  </a:rPr>
                  <a:t>Insertion</a:t>
                </a:r>
                <a:r>
                  <a:rPr lang="en-US" altLang="zh-CN" sz="2000" b="1" dirty="0"/>
                  <a:t>              </a:t>
                </a:r>
                <a:r>
                  <a:rPr lang="zh-CN" altLang="zh-CN" sz="2000" b="1" dirty="0">
                    <a:solidFill>
                      <a:schemeClr val="accent1"/>
                    </a:solidFill>
                  </a:rPr>
                  <a:t>替换错误</a:t>
                </a:r>
                <a:r>
                  <a:rPr lang="en-US" altLang="zh-CN" sz="2000" b="1" dirty="0">
                    <a:solidFill>
                      <a:schemeClr val="accent1"/>
                    </a:solidFill>
                  </a:rPr>
                  <a:t>Substitution</a:t>
                </a:r>
                <a:endParaRPr lang="zh-CN" altLang="zh-CN" sz="2000" dirty="0">
                  <a:solidFill>
                    <a:schemeClr val="accent1"/>
                  </a:solidFill>
                </a:endParaRPr>
              </a:p>
              <a:p>
                <a:pPr marL="0" indent="0">
                  <a:buNone/>
                </a:pPr>
                <a:endParaRPr lang="en-US" altLang="zh-CN" sz="2000" dirty="0"/>
              </a:p>
              <a:p>
                <a:pPr marL="0" indent="0">
                  <a:buNone/>
                </a:pPr>
                <a:r>
                  <a:rPr lang="zh-CN" altLang="zh-CN" sz="2000" dirty="0"/>
                  <a:t>度量语音识别性能的指标有许多，通常是使用在测试集上的</a:t>
                </a:r>
                <a:r>
                  <a:rPr lang="zh-CN" altLang="zh-CN" sz="2000" b="1" dirty="0"/>
                  <a:t>词错误率（</a:t>
                </a:r>
                <a:r>
                  <a:rPr lang="en-US" altLang="zh-CN" sz="2000" b="1" dirty="0"/>
                  <a:t>Word Error Rate</a:t>
                </a:r>
                <a:r>
                  <a:rPr lang="zh-CN" altLang="zh-CN" sz="2000" b="1" dirty="0"/>
                  <a:t>，</a:t>
                </a:r>
                <a:r>
                  <a:rPr lang="en-US" altLang="zh-CN" sz="2000" b="1" dirty="0"/>
                  <a:t>WER</a:t>
                </a:r>
                <a:r>
                  <a:rPr lang="zh-CN" altLang="zh-CN" sz="2000" b="1" dirty="0"/>
                  <a:t>）</a:t>
                </a:r>
                <a:r>
                  <a:rPr lang="zh-CN" altLang="zh-CN" sz="2000" dirty="0"/>
                  <a:t>来判断整个系统的性能，其公式定义如下：</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𝑊𝐸𝑅</m:t>
                      </m:r>
                      <m:r>
                        <a:rPr lang="en-US" altLang="zh-CN" sz="2000" i="1">
                          <a:latin typeface="Cambria Math" panose="02040503050406030204" pitchFamily="18" charset="0"/>
                        </a:rPr>
                        <m:t>=</m:t>
                      </m:r>
                      <m:f>
                        <m:fPr>
                          <m:ctrlPr>
                            <a:rPr lang="zh-CN" altLang="zh-CN" sz="2000" i="1">
                              <a:latin typeface="Cambria Math" panose="02040503050406030204" pitchFamily="18" charset="0"/>
                            </a:rPr>
                          </m:ctrlPr>
                        </m:fPr>
                        <m:num>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𝐷𝑒𝑙</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𝑆𝑢𝑏</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𝐼𝑛𝑠</m:t>
                              </m:r>
                            </m:sub>
                          </m:sSub>
                        </m:num>
                        <m:den>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𝑅𝑒𝑓</m:t>
                              </m:r>
                            </m:sub>
                          </m:sSub>
                        </m:den>
                      </m:f>
                    </m:oMath>
                  </m:oMathPara>
                </a14:m>
                <a:endParaRPr lang="en-US" altLang="zh-CN" sz="2000" dirty="0"/>
              </a:p>
              <a:p>
                <a:pPr marL="0" indent="0">
                  <a:buNone/>
                </a:pPr>
                <a:r>
                  <a:rPr lang="zh-CN" altLang="zh-CN" sz="2000" dirty="0"/>
                  <a:t>其中，</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𝑅𝑒𝑓</m:t>
                        </m:r>
                      </m:sub>
                    </m:sSub>
                  </m:oMath>
                </a14:m>
                <a:r>
                  <a:rPr lang="zh-CN" altLang="zh-CN" sz="2000" dirty="0"/>
                  <a:t>表示测试集所有的词数量，</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𝐷𝑒𝑙</m:t>
                        </m:r>
                      </m:sub>
                    </m:sSub>
                  </m:oMath>
                </a14:m>
                <a:r>
                  <a:rPr lang="zh-CN" altLang="zh-CN" sz="2000" dirty="0"/>
                  <a:t>表示识别结果相对于实际标注发生删除错误的词数量，</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𝑆𝑢𝑏</m:t>
                        </m:r>
                      </m:sub>
                    </m:sSub>
                  </m:oMath>
                </a14:m>
                <a:r>
                  <a:rPr lang="zh-CN" altLang="zh-CN" sz="2000" dirty="0"/>
                  <a:t>代表发生替换错误的词数量，而</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𝐼𝑛𝑠</m:t>
                        </m:r>
                      </m:sub>
                    </m:sSub>
                  </m:oMath>
                </a14:m>
                <a:r>
                  <a:rPr lang="zh-CN" altLang="zh-CN" sz="2000" dirty="0"/>
                  <a:t>则表示发生插入错误的词的数量。</a:t>
                </a:r>
                <a:endParaRPr lang="en-US" altLang="zh-CN" sz="2000" dirty="0"/>
              </a:p>
              <a:p>
                <a:pPr marL="0" indent="0">
                  <a:buNone/>
                </a:pPr>
                <a:endParaRPr lang="en-US" altLang="zh-CN" sz="2000" dirty="0"/>
              </a:p>
              <a:p>
                <a:pPr marL="0" indent="0">
                  <a:buNone/>
                </a:pPr>
                <a:r>
                  <a:rPr lang="zh-CN" altLang="zh-CN" sz="2000" dirty="0"/>
                  <a:t>针对中文普通话，评价指标也经常采用</a:t>
                </a:r>
                <a:r>
                  <a:rPr lang="zh-CN" altLang="zh-CN" sz="2000" b="1" dirty="0"/>
                  <a:t>字符错误率（</a:t>
                </a:r>
                <a:r>
                  <a:rPr lang="en-US" altLang="zh-CN" sz="2000" b="1" dirty="0"/>
                  <a:t>CER</a:t>
                </a:r>
                <a:r>
                  <a:rPr lang="zh-CN" altLang="zh-CN" sz="2000" b="1" dirty="0"/>
                  <a:t>）</a:t>
                </a:r>
                <a:r>
                  <a:rPr lang="zh-CN" altLang="zh-CN" sz="2000" dirty="0"/>
                  <a:t>，即用单字而不是词，来计算错误率。</a:t>
                </a:r>
                <a:endParaRPr lang="zh-CN" altLang="en-US" sz="2000" dirty="0"/>
              </a:p>
            </p:txBody>
          </p:sp>
        </mc:Choice>
        <mc:Fallback xmlns="">
          <p:sp>
            <p:nvSpPr>
              <p:cNvPr id="3" name="内容占位符 2">
                <a:extLst>
                  <a:ext uri="{FF2B5EF4-FFF2-40B4-BE49-F238E27FC236}">
                    <a16:creationId xmlns:a16="http://schemas.microsoft.com/office/drawing/2014/main" id="{5435B041-3E19-450B-B8C2-50937B937D16}"/>
                  </a:ext>
                </a:extLst>
              </p:cNvPr>
              <p:cNvSpPr>
                <a:spLocks noGrp="1" noRot="1" noChangeAspect="1" noMove="1" noResize="1" noEditPoints="1" noAdjustHandles="1" noChangeArrowheads="1" noChangeShapeType="1" noTextEdit="1"/>
              </p:cNvSpPr>
              <p:nvPr>
                <p:ph idx="1"/>
              </p:nvPr>
            </p:nvSpPr>
            <p:spPr>
              <a:xfrm>
                <a:off x="845287" y="1535003"/>
                <a:ext cx="11132655" cy="4893717"/>
              </a:xfrm>
              <a:blipFill>
                <a:blip r:embed="rId4"/>
                <a:stretch>
                  <a:fillRect l="-602" t="-1370" r="-2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6622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2656CB-5C6D-4618-9BED-A2EC9A320EA8}"/>
              </a:ext>
            </a:extLst>
          </p:cNvPr>
          <p:cNvSpPr>
            <a:spLocks noGrp="1"/>
          </p:cNvSpPr>
          <p:nvPr>
            <p:ph type="title"/>
          </p:nvPr>
        </p:nvSpPr>
        <p:spPr/>
        <p:txBody>
          <a:bodyPr/>
          <a:lstStyle/>
          <a:p>
            <a:r>
              <a:rPr lang="zh-CN" altLang="en-US" dirty="0"/>
              <a:t>技术体验</a:t>
            </a:r>
          </a:p>
        </p:txBody>
      </p:sp>
      <p:sp>
        <p:nvSpPr>
          <p:cNvPr id="16" name="文本框 15">
            <a:extLst>
              <a:ext uri="{FF2B5EF4-FFF2-40B4-BE49-F238E27FC236}">
                <a16:creationId xmlns:a16="http://schemas.microsoft.com/office/drawing/2014/main" id="{1C8C7A6F-7262-4983-B173-6A7850EAB7BE}"/>
              </a:ext>
            </a:extLst>
          </p:cNvPr>
          <p:cNvSpPr txBox="1"/>
          <p:nvPr/>
        </p:nvSpPr>
        <p:spPr>
          <a:xfrm>
            <a:off x="2236186" y="3326115"/>
            <a:ext cx="2364750" cy="369332"/>
          </a:xfrm>
          <a:prstGeom prst="rect">
            <a:avLst/>
          </a:prstGeom>
          <a:noFill/>
        </p:spPr>
        <p:txBody>
          <a:bodyPr wrap="none" rtlCol="0">
            <a:spAutoFit/>
          </a:bodyPr>
          <a:lstStyle/>
          <a:p>
            <a:r>
              <a:rPr lang="zh-CN" altLang="en-US" dirty="0"/>
              <a:t>普通话识别</a:t>
            </a:r>
            <a:r>
              <a:rPr lang="en-US" altLang="zh-CN" dirty="0"/>
              <a:t>Android</a:t>
            </a:r>
            <a:r>
              <a:rPr lang="zh-CN" altLang="en-US" dirty="0"/>
              <a:t>版</a:t>
            </a:r>
          </a:p>
        </p:txBody>
      </p:sp>
      <p:sp>
        <p:nvSpPr>
          <p:cNvPr id="17" name="文本框 16">
            <a:extLst>
              <a:ext uri="{FF2B5EF4-FFF2-40B4-BE49-F238E27FC236}">
                <a16:creationId xmlns:a16="http://schemas.microsoft.com/office/drawing/2014/main" id="{3516162F-A598-4683-9C22-CA3048D28E7F}"/>
              </a:ext>
            </a:extLst>
          </p:cNvPr>
          <p:cNvSpPr txBox="1"/>
          <p:nvPr/>
        </p:nvSpPr>
        <p:spPr>
          <a:xfrm>
            <a:off x="2236186" y="5840040"/>
            <a:ext cx="2364750" cy="369332"/>
          </a:xfrm>
          <a:prstGeom prst="rect">
            <a:avLst/>
          </a:prstGeom>
          <a:noFill/>
        </p:spPr>
        <p:txBody>
          <a:bodyPr wrap="none" rtlCol="0">
            <a:spAutoFit/>
          </a:bodyPr>
          <a:lstStyle/>
          <a:p>
            <a:r>
              <a:rPr lang="zh-CN" altLang="en-US" dirty="0"/>
              <a:t>闽南话识别</a:t>
            </a:r>
            <a:r>
              <a:rPr lang="en-US" altLang="zh-CN" dirty="0"/>
              <a:t>Android</a:t>
            </a:r>
            <a:r>
              <a:rPr lang="zh-CN" altLang="en-US" dirty="0"/>
              <a:t>版</a:t>
            </a:r>
          </a:p>
        </p:txBody>
      </p:sp>
      <p:pic>
        <p:nvPicPr>
          <p:cNvPr id="20" name="图片 19">
            <a:extLst>
              <a:ext uri="{FF2B5EF4-FFF2-40B4-BE49-F238E27FC236}">
                <a16:creationId xmlns:a16="http://schemas.microsoft.com/office/drawing/2014/main" id="{9570AEF3-B974-48E2-BF31-534846E40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595" y="3794930"/>
            <a:ext cx="1938550" cy="1958197"/>
          </a:xfrm>
          <a:prstGeom prst="rect">
            <a:avLst/>
          </a:prstGeom>
        </p:spPr>
      </p:pic>
      <p:sp>
        <p:nvSpPr>
          <p:cNvPr id="21" name="文本框 20">
            <a:extLst>
              <a:ext uri="{FF2B5EF4-FFF2-40B4-BE49-F238E27FC236}">
                <a16:creationId xmlns:a16="http://schemas.microsoft.com/office/drawing/2014/main" id="{284D68D0-8B06-4F6A-9F1D-623118436C2C}"/>
              </a:ext>
            </a:extLst>
          </p:cNvPr>
          <p:cNvSpPr txBox="1"/>
          <p:nvPr/>
        </p:nvSpPr>
        <p:spPr>
          <a:xfrm>
            <a:off x="4807839" y="5854965"/>
            <a:ext cx="2031325" cy="369332"/>
          </a:xfrm>
          <a:prstGeom prst="rect">
            <a:avLst/>
          </a:prstGeom>
          <a:noFill/>
        </p:spPr>
        <p:txBody>
          <a:bodyPr wrap="none" rtlCol="0">
            <a:spAutoFit/>
          </a:bodyPr>
          <a:lstStyle/>
          <a:p>
            <a:r>
              <a:rPr lang="zh-CN" altLang="en-US" dirty="0"/>
              <a:t>闽南话识别小程序</a:t>
            </a:r>
          </a:p>
        </p:txBody>
      </p:sp>
      <p:pic>
        <p:nvPicPr>
          <p:cNvPr id="34" name="Picture 4">
            <a:extLst>
              <a:ext uri="{FF2B5EF4-FFF2-40B4-BE49-F238E27FC236}">
                <a16:creationId xmlns:a16="http://schemas.microsoft.com/office/drawing/2014/main" id="{4378BB3C-ECEC-4374-8214-570E6E506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346" y="3739919"/>
            <a:ext cx="2108431" cy="2108431"/>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34">
            <a:extLst>
              <a:ext uri="{FF2B5EF4-FFF2-40B4-BE49-F238E27FC236}">
                <a16:creationId xmlns:a16="http://schemas.microsoft.com/office/drawing/2014/main" id="{EDD6870A-8744-4961-A764-7AAA40F03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838" y="1255139"/>
            <a:ext cx="1956307" cy="1951049"/>
          </a:xfrm>
          <a:prstGeom prst="rect">
            <a:avLst/>
          </a:prstGeom>
        </p:spPr>
      </p:pic>
      <p:sp>
        <p:nvSpPr>
          <p:cNvPr id="36" name="文本框 35">
            <a:extLst>
              <a:ext uri="{FF2B5EF4-FFF2-40B4-BE49-F238E27FC236}">
                <a16:creationId xmlns:a16="http://schemas.microsoft.com/office/drawing/2014/main" id="{1900BDE7-1BAB-4A3A-B9EF-F6DC6835E68B}"/>
              </a:ext>
            </a:extLst>
          </p:cNvPr>
          <p:cNvSpPr txBox="1"/>
          <p:nvPr/>
        </p:nvSpPr>
        <p:spPr>
          <a:xfrm>
            <a:off x="4804880" y="3339409"/>
            <a:ext cx="2018501" cy="369332"/>
          </a:xfrm>
          <a:prstGeom prst="rect">
            <a:avLst/>
          </a:prstGeom>
          <a:noFill/>
        </p:spPr>
        <p:txBody>
          <a:bodyPr wrap="none" rtlCol="0">
            <a:spAutoFit/>
          </a:bodyPr>
          <a:lstStyle/>
          <a:p>
            <a:r>
              <a:rPr lang="en-US" altLang="zh-CN" dirty="0"/>
              <a:t>AI</a:t>
            </a:r>
            <a:r>
              <a:rPr lang="zh-CN" altLang="en-US" dirty="0"/>
              <a:t>语音合成小程序</a:t>
            </a:r>
          </a:p>
        </p:txBody>
      </p:sp>
      <p:pic>
        <p:nvPicPr>
          <p:cNvPr id="37" name="图片 36">
            <a:extLst>
              <a:ext uri="{FF2B5EF4-FFF2-40B4-BE49-F238E27FC236}">
                <a16:creationId xmlns:a16="http://schemas.microsoft.com/office/drawing/2014/main" id="{1E8740EC-F3D2-4C36-9A93-9B03CC91EC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6963" y="3794930"/>
            <a:ext cx="1958197" cy="1958197"/>
          </a:xfrm>
          <a:prstGeom prst="rect">
            <a:avLst/>
          </a:prstGeom>
        </p:spPr>
      </p:pic>
      <p:sp>
        <p:nvSpPr>
          <p:cNvPr id="38" name="文本框 37">
            <a:extLst>
              <a:ext uri="{FF2B5EF4-FFF2-40B4-BE49-F238E27FC236}">
                <a16:creationId xmlns:a16="http://schemas.microsoft.com/office/drawing/2014/main" id="{A6ABB98B-6FB4-45D8-AFDD-FF69EBD15410}"/>
              </a:ext>
            </a:extLst>
          </p:cNvPr>
          <p:cNvSpPr txBox="1"/>
          <p:nvPr/>
        </p:nvSpPr>
        <p:spPr>
          <a:xfrm>
            <a:off x="7274667" y="5855726"/>
            <a:ext cx="1800493" cy="369332"/>
          </a:xfrm>
          <a:prstGeom prst="rect">
            <a:avLst/>
          </a:prstGeom>
          <a:noFill/>
        </p:spPr>
        <p:txBody>
          <a:bodyPr wrap="none" rtlCol="0">
            <a:spAutoFit/>
          </a:bodyPr>
          <a:lstStyle/>
          <a:p>
            <a:r>
              <a:rPr lang="zh-CN" altLang="en-US" dirty="0"/>
              <a:t>说咱闽南话</a:t>
            </a:r>
            <a:r>
              <a:rPr lang="en-US" altLang="zh-CN" dirty="0"/>
              <a:t>APP</a:t>
            </a:r>
            <a:endParaRPr lang="zh-CN" altLang="en-US" dirty="0"/>
          </a:p>
        </p:txBody>
      </p:sp>
      <p:pic>
        <p:nvPicPr>
          <p:cNvPr id="39" name="图片 38">
            <a:extLst>
              <a:ext uri="{FF2B5EF4-FFF2-40B4-BE49-F238E27FC236}">
                <a16:creationId xmlns:a16="http://schemas.microsoft.com/office/drawing/2014/main" id="{8169D07D-69BF-44AB-B158-F3F38E38CF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3074" y="1195335"/>
            <a:ext cx="2130780" cy="2130780"/>
          </a:xfrm>
          <a:prstGeom prst="rect">
            <a:avLst/>
          </a:prstGeom>
        </p:spPr>
      </p:pic>
      <p:sp>
        <p:nvSpPr>
          <p:cNvPr id="40" name="文本框 19">
            <a:extLst>
              <a:ext uri="{FF2B5EF4-FFF2-40B4-BE49-F238E27FC236}">
                <a16:creationId xmlns:a16="http://schemas.microsoft.com/office/drawing/2014/main" id="{DF439A0E-FECA-47DE-BDA1-86C170A53F61}"/>
              </a:ext>
            </a:extLst>
          </p:cNvPr>
          <p:cNvSpPr txBox="1"/>
          <p:nvPr/>
        </p:nvSpPr>
        <p:spPr>
          <a:xfrm>
            <a:off x="6913686" y="3346738"/>
            <a:ext cx="2364750" cy="369332"/>
          </a:xfrm>
          <a:prstGeom prst="rect">
            <a:avLst/>
          </a:prstGeom>
          <a:noFill/>
        </p:spPr>
        <p:txBody>
          <a:bodyPr wrap="square" rtlCol="0">
            <a:spAutoFit/>
          </a:bodyPr>
          <a:lstStyle/>
          <a:p>
            <a:pPr algn="ctr"/>
            <a:r>
              <a:rPr lang="zh-CN" altLang="en-US" dirty="0"/>
              <a:t>声纹识别</a:t>
            </a:r>
            <a:r>
              <a:rPr lang="en-US" altLang="zh-CN" dirty="0"/>
              <a:t>Android</a:t>
            </a:r>
            <a:r>
              <a:rPr lang="zh-CN" altLang="en-US" dirty="0"/>
              <a:t>版本</a:t>
            </a:r>
          </a:p>
        </p:txBody>
      </p:sp>
      <p:sp>
        <p:nvSpPr>
          <p:cNvPr id="41" name="文本框 40">
            <a:extLst>
              <a:ext uri="{FF2B5EF4-FFF2-40B4-BE49-F238E27FC236}">
                <a16:creationId xmlns:a16="http://schemas.microsoft.com/office/drawing/2014/main" id="{86DA9335-7FBB-4C79-949D-49391E49C0BF}"/>
              </a:ext>
            </a:extLst>
          </p:cNvPr>
          <p:cNvSpPr txBox="1"/>
          <p:nvPr/>
        </p:nvSpPr>
        <p:spPr>
          <a:xfrm>
            <a:off x="2400234" y="6469631"/>
            <a:ext cx="6930102" cy="338554"/>
          </a:xfrm>
          <a:prstGeom prst="rect">
            <a:avLst/>
          </a:prstGeom>
          <a:noFill/>
        </p:spPr>
        <p:txBody>
          <a:bodyPr wrap="none" rtlCol="0">
            <a:spAutoFit/>
          </a:bodyPr>
          <a:lstStyle/>
          <a:p>
            <a:r>
              <a:rPr lang="zh-CN" altLang="en-US" sz="1600" dirty="0"/>
              <a:t>网页版演示：</a:t>
            </a:r>
            <a:r>
              <a:rPr lang="en-US" altLang="zh-CN" sz="1600" dirty="0">
                <a:hlinkClick r:id="rId7"/>
              </a:rPr>
              <a:t>https://tc.talentedsoft.com:58120/speech_stream_recognition</a:t>
            </a:r>
            <a:endParaRPr lang="zh-CN" altLang="en-US" sz="1600" dirty="0"/>
          </a:p>
        </p:txBody>
      </p:sp>
      <p:pic>
        <p:nvPicPr>
          <p:cNvPr id="3" name="图片 2">
            <a:extLst>
              <a:ext uri="{FF2B5EF4-FFF2-40B4-BE49-F238E27FC236}">
                <a16:creationId xmlns:a16="http://schemas.microsoft.com/office/drawing/2014/main" id="{4D0ACCF2-D6E6-41F8-826F-EC62827342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227" y="1103838"/>
            <a:ext cx="2280709" cy="2280709"/>
          </a:xfrm>
          <a:prstGeom prst="rect">
            <a:avLst/>
          </a:prstGeom>
        </p:spPr>
      </p:pic>
    </p:spTree>
    <p:extLst>
      <p:ext uri="{BB962C8B-B14F-4D97-AF65-F5344CB8AC3E}">
        <p14:creationId xmlns:p14="http://schemas.microsoft.com/office/powerpoint/2010/main" val="3102253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3C236-BC40-497E-A780-C9A1DFA4A60B}"/>
              </a:ext>
            </a:extLst>
          </p:cNvPr>
          <p:cNvSpPr>
            <a:spLocks noGrp="1"/>
          </p:cNvSpPr>
          <p:nvPr>
            <p:ph type="title"/>
          </p:nvPr>
        </p:nvSpPr>
        <p:spPr/>
        <p:txBody>
          <a:bodyPr/>
          <a:lstStyle/>
          <a:p>
            <a:r>
              <a:rPr lang="zh-CN" altLang="en-US" dirty="0"/>
              <a:t>教材</a:t>
            </a:r>
          </a:p>
        </p:txBody>
      </p:sp>
      <p:sp>
        <p:nvSpPr>
          <p:cNvPr id="3" name="内容占位符 2">
            <a:extLst>
              <a:ext uri="{FF2B5EF4-FFF2-40B4-BE49-F238E27FC236}">
                <a16:creationId xmlns:a16="http://schemas.microsoft.com/office/drawing/2014/main" id="{910986A2-E41B-4F6B-8A6F-41B3EC8652AD}"/>
              </a:ext>
            </a:extLst>
          </p:cNvPr>
          <p:cNvSpPr>
            <a:spLocks noGrp="1"/>
          </p:cNvSpPr>
          <p:nvPr>
            <p:ph idx="1"/>
          </p:nvPr>
        </p:nvSpPr>
        <p:spPr>
          <a:xfrm>
            <a:off x="838200" y="1825625"/>
            <a:ext cx="10515600" cy="500325"/>
          </a:xfrm>
        </p:spPr>
        <p:txBody>
          <a:bodyPr>
            <a:normAutofit fontScale="70000" lnSpcReduction="20000"/>
          </a:bodyPr>
          <a:lstStyle/>
          <a:p>
            <a:r>
              <a:rPr lang="zh-CN" altLang="en-US" dirty="0"/>
              <a:t>洪青阳，李琳著，</a:t>
            </a:r>
            <a:r>
              <a:rPr lang="en-US" altLang="zh-CN" dirty="0"/>
              <a:t>《</a:t>
            </a:r>
            <a:r>
              <a:rPr lang="zh-CN" altLang="en-US" dirty="0"/>
              <a:t>语音识别：原理与应用</a:t>
            </a:r>
            <a:r>
              <a:rPr lang="en-US" altLang="zh-CN" dirty="0"/>
              <a:t>》</a:t>
            </a:r>
            <a:r>
              <a:rPr lang="zh-CN" altLang="en-US" dirty="0"/>
              <a:t>（第</a:t>
            </a:r>
            <a:r>
              <a:rPr lang="en-US" altLang="zh-CN" dirty="0"/>
              <a:t>2</a:t>
            </a:r>
            <a:r>
              <a:rPr lang="zh-CN" altLang="en-US" dirty="0"/>
              <a:t>版），电子工业出版社，</a:t>
            </a:r>
            <a:r>
              <a:rPr lang="en-US" altLang="zh-CN" dirty="0"/>
              <a:t>2023</a:t>
            </a:r>
            <a:r>
              <a:rPr lang="zh-CN" altLang="en-US" dirty="0"/>
              <a:t>年</a:t>
            </a:r>
            <a:r>
              <a:rPr lang="en-US" altLang="zh-CN" dirty="0"/>
              <a:t>2</a:t>
            </a:r>
            <a:r>
              <a:rPr lang="zh-CN" altLang="en-US" dirty="0"/>
              <a:t>月。</a:t>
            </a:r>
            <a:endParaRPr lang="en-US" altLang="zh-CN" dirty="0"/>
          </a:p>
          <a:p>
            <a:pPr marL="0" indent="0">
              <a:buNone/>
            </a:pPr>
            <a:endParaRPr lang="en-US" altLang="zh-CN" dirty="0"/>
          </a:p>
        </p:txBody>
      </p:sp>
      <p:sp>
        <p:nvSpPr>
          <p:cNvPr id="6" name="文本框 5">
            <a:extLst>
              <a:ext uri="{FF2B5EF4-FFF2-40B4-BE49-F238E27FC236}">
                <a16:creationId xmlns:a16="http://schemas.microsoft.com/office/drawing/2014/main" id="{38BD14B7-1084-45CF-A932-F7E44A47E591}"/>
              </a:ext>
            </a:extLst>
          </p:cNvPr>
          <p:cNvSpPr txBox="1"/>
          <p:nvPr/>
        </p:nvSpPr>
        <p:spPr>
          <a:xfrm>
            <a:off x="3208538" y="6311900"/>
            <a:ext cx="4778872" cy="369332"/>
          </a:xfrm>
          <a:prstGeom prst="rect">
            <a:avLst/>
          </a:prstGeom>
          <a:noFill/>
        </p:spPr>
        <p:txBody>
          <a:bodyPr wrap="none" rtlCol="0">
            <a:spAutoFit/>
          </a:bodyPr>
          <a:lstStyle/>
          <a:p>
            <a:r>
              <a:rPr lang="zh-CN" altLang="en-US" b="1" dirty="0"/>
              <a:t>购买链接：</a:t>
            </a:r>
            <a:r>
              <a:rPr lang="en-US" altLang="zh-CN" dirty="0">
                <a:hlinkClick r:id="rId2"/>
              </a:rPr>
              <a:t>https://item.jd.com/13785236.html</a:t>
            </a:r>
            <a:endParaRPr lang="zh-CN" altLang="en-US" dirty="0"/>
          </a:p>
        </p:txBody>
      </p:sp>
      <p:pic>
        <p:nvPicPr>
          <p:cNvPr id="7" name="图片 6">
            <a:extLst>
              <a:ext uri="{FF2B5EF4-FFF2-40B4-BE49-F238E27FC236}">
                <a16:creationId xmlns:a16="http://schemas.microsoft.com/office/drawing/2014/main" id="{16F4429C-4217-D580-6AD4-D1DC5DDD2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542" y="2325950"/>
            <a:ext cx="3946864" cy="3946864"/>
          </a:xfrm>
          <a:prstGeom prst="rect">
            <a:avLst/>
          </a:prstGeom>
        </p:spPr>
      </p:pic>
      <p:pic>
        <p:nvPicPr>
          <p:cNvPr id="5" name="图片 4">
            <a:extLst>
              <a:ext uri="{FF2B5EF4-FFF2-40B4-BE49-F238E27FC236}">
                <a16:creationId xmlns:a16="http://schemas.microsoft.com/office/drawing/2014/main" id="{4371FA3E-1D6F-79EE-24A4-A9E7339EF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3382" y="4153998"/>
            <a:ext cx="2438611" cy="2438611"/>
          </a:xfrm>
          <a:prstGeom prst="rect">
            <a:avLst/>
          </a:prstGeom>
        </p:spPr>
      </p:pic>
    </p:spTree>
    <p:extLst>
      <p:ext uri="{BB962C8B-B14F-4D97-AF65-F5344CB8AC3E}">
        <p14:creationId xmlns:p14="http://schemas.microsoft.com/office/powerpoint/2010/main" val="2541119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2045514" y="2739503"/>
            <a:ext cx="8256917" cy="533480"/>
          </a:xfrm>
          <a:prstGeom prst="rect">
            <a:avLst/>
          </a:prstGeom>
          <a:noFill/>
        </p:spPr>
        <p:txBody>
          <a:bodyPr wrap="square" rtlCol="0" anchor="ctr" anchorCtr="1">
            <a:noAutofit/>
          </a:bodyPr>
          <a:lstStyle/>
          <a:p>
            <a:r>
              <a:rPr lang="en-US" altLang="zh-CN" sz="3600" dirty="0">
                <a:ln w="6350">
                  <a:noFill/>
                </a:ln>
                <a:latin typeface="华文楷体" panose="02010600040101010101" pitchFamily="2" charset="-122"/>
                <a:ea typeface="华文楷体" panose="02010600040101010101" pitchFamily="2" charset="-122"/>
              </a:rPr>
              <a:t>Thank you</a:t>
            </a:r>
            <a:r>
              <a:rPr lang="zh-CN" altLang="en-US" sz="3600" dirty="0">
                <a:ln w="6350">
                  <a:noFill/>
                </a:ln>
                <a:latin typeface="华文楷体" panose="02010600040101010101" pitchFamily="2" charset="-122"/>
                <a:ea typeface="华文楷体" panose="02010600040101010101" pitchFamily="2" charset="-122"/>
              </a:rPr>
              <a:t>！</a:t>
            </a:r>
          </a:p>
        </p:txBody>
      </p:sp>
      <p:grpSp>
        <p:nvGrpSpPr>
          <p:cNvPr id="21" name="组合 20"/>
          <p:cNvGrpSpPr/>
          <p:nvPr/>
        </p:nvGrpSpPr>
        <p:grpSpPr>
          <a:xfrm>
            <a:off x="-48683" y="3429000"/>
            <a:ext cx="12192000" cy="72008"/>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36" name="内容占位符 8" descr="xmuspeech logo">
            <a:extLst>
              <a:ext uri="{FF2B5EF4-FFF2-40B4-BE49-F238E27FC236}">
                <a16:creationId xmlns:a16="http://schemas.microsoft.com/office/drawing/2014/main" id="{2855A8D2-E15D-4C48-A3D5-3430BABD04C4}"/>
              </a:ext>
            </a:extLst>
          </p:cNvPr>
          <p:cNvPicPr>
            <a:picLocks noChangeAspect="1"/>
          </p:cNvPicPr>
          <p:nvPr/>
        </p:nvPicPr>
        <p:blipFill>
          <a:blip r:embed="rId3"/>
          <a:srcRect l="417"/>
          <a:stretch>
            <a:fillRect/>
          </a:stretch>
        </p:blipFill>
        <p:spPr>
          <a:xfrm>
            <a:off x="100810" y="92630"/>
            <a:ext cx="871390" cy="871390"/>
          </a:xfrm>
          <a:prstGeom prst="ellipse">
            <a:avLst/>
          </a:prstGeom>
        </p:spPr>
      </p:pic>
      <p:pic>
        <p:nvPicPr>
          <p:cNvPr id="12" name="图片 11" descr="xmuspeech公众号二维码">
            <a:extLst>
              <a:ext uri="{FF2B5EF4-FFF2-40B4-BE49-F238E27FC236}">
                <a16:creationId xmlns:a16="http://schemas.microsoft.com/office/drawing/2014/main" id="{0DD6908F-9378-4DDC-B4F7-D015B1E7137D}"/>
              </a:ext>
            </a:extLst>
          </p:cNvPr>
          <p:cNvPicPr>
            <a:picLocks noChangeAspect="1"/>
          </p:cNvPicPr>
          <p:nvPr/>
        </p:nvPicPr>
        <p:blipFill>
          <a:blip r:embed="rId4"/>
          <a:stretch>
            <a:fillRect/>
          </a:stretch>
        </p:blipFill>
        <p:spPr>
          <a:xfrm>
            <a:off x="3537288" y="3813042"/>
            <a:ext cx="2299388" cy="2299388"/>
          </a:xfrm>
          <a:prstGeom prst="rect">
            <a:avLst/>
          </a:prstGeom>
          <a:noFill/>
          <a:ln w="9525">
            <a:noFill/>
          </a:ln>
        </p:spPr>
      </p:pic>
      <p:sp>
        <p:nvSpPr>
          <p:cNvPr id="2" name="矩形 1">
            <a:extLst>
              <a:ext uri="{FF2B5EF4-FFF2-40B4-BE49-F238E27FC236}">
                <a16:creationId xmlns:a16="http://schemas.microsoft.com/office/drawing/2014/main" id="{0FF24690-557E-4341-BA93-56FE9EE8C2D7}"/>
              </a:ext>
            </a:extLst>
          </p:cNvPr>
          <p:cNvSpPr/>
          <p:nvPr/>
        </p:nvSpPr>
        <p:spPr>
          <a:xfrm>
            <a:off x="5989674" y="4702339"/>
            <a:ext cx="2582758" cy="723275"/>
          </a:xfrm>
          <a:prstGeom prst="rect">
            <a:avLst/>
          </a:prstGeom>
        </p:spPr>
        <p:txBody>
          <a:bodyPr wrap="none">
            <a:spAutoFit/>
          </a:bodyPr>
          <a:lstStyle/>
          <a:p>
            <a:pPr algn="just"/>
            <a:r>
              <a:rPr lang="zh-CN" altLang="en-US" sz="1700" dirty="0">
                <a:latin typeface="华文楷体" panose="02010600040101010101" pitchFamily="2" charset="-122"/>
                <a:ea typeface="华文楷体" panose="02010600040101010101" pitchFamily="2" charset="-122"/>
                <a:cs typeface="方正兰亭超细黑简体" charset="0"/>
              </a:rPr>
              <a:t>厦门大学智能语音实验室</a:t>
            </a:r>
            <a:endParaRPr lang="en-US" altLang="zh-CN" sz="1700" dirty="0">
              <a:latin typeface="华文楷体" panose="02010600040101010101" pitchFamily="2" charset="-122"/>
              <a:ea typeface="华文楷体" panose="02010600040101010101" pitchFamily="2" charset="-122"/>
              <a:cs typeface="方正兰亭超细黑简体" charset="0"/>
            </a:endParaRPr>
          </a:p>
          <a:p>
            <a:pPr algn="just"/>
            <a:r>
              <a:rPr lang="zh-CN" altLang="en-US" sz="2400" dirty="0">
                <a:latin typeface="Times New Roman" panose="02020603050405020304" pitchFamily="18" charset="0"/>
                <a:cs typeface="Times New Roman" panose="02020603050405020304" pitchFamily="18" charset="0"/>
              </a:rPr>
              <a:t>speech.xmu.edu.cn</a:t>
            </a:r>
            <a:endParaRPr lang="zh-CN" altLang="en-US" sz="2400" dirty="0">
              <a:latin typeface="Times New Roman" panose="02020603050405020304" pitchFamily="18" charset="0"/>
              <a:ea typeface="方正兰亭超细黑简体" charset="0"/>
              <a:cs typeface="Times New Roman" panose="02020603050405020304" pitchFamily="18" charset="0"/>
            </a:endParaRPr>
          </a:p>
        </p:txBody>
      </p:sp>
    </p:spTree>
    <p:extLst>
      <p:ext uri="{BB962C8B-B14F-4D97-AF65-F5344CB8AC3E}">
        <p14:creationId xmlns:p14="http://schemas.microsoft.com/office/powerpoint/2010/main" val="408501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62232-B2F5-4465-B9A5-EF06D4C3C731}"/>
              </a:ext>
            </a:extLst>
          </p:cNvPr>
          <p:cNvSpPr>
            <a:spLocks noGrp="1"/>
          </p:cNvSpPr>
          <p:nvPr>
            <p:ph type="title"/>
          </p:nvPr>
        </p:nvSpPr>
        <p:spPr/>
        <p:txBody>
          <a:bodyPr/>
          <a:lstStyle/>
          <a:p>
            <a:r>
              <a:rPr lang="en-US" altLang="zh-CN" dirty="0"/>
              <a:t>1.1 </a:t>
            </a:r>
            <a:r>
              <a:rPr lang="zh-CN" altLang="en-US" dirty="0"/>
              <a:t>语音的产生机制</a:t>
            </a:r>
          </a:p>
        </p:txBody>
      </p:sp>
      <p:sp>
        <p:nvSpPr>
          <p:cNvPr id="10" name="内容占位符 2">
            <a:extLst>
              <a:ext uri="{FF2B5EF4-FFF2-40B4-BE49-F238E27FC236}">
                <a16:creationId xmlns:a16="http://schemas.microsoft.com/office/drawing/2014/main" id="{ED62604B-DA52-4B5C-920F-6A95E2505C35}"/>
              </a:ext>
            </a:extLst>
          </p:cNvPr>
          <p:cNvSpPr>
            <a:spLocks noGrp="1"/>
          </p:cNvSpPr>
          <p:nvPr>
            <p:ph idx="1"/>
          </p:nvPr>
        </p:nvSpPr>
        <p:spPr>
          <a:xfrm>
            <a:off x="838200" y="1439130"/>
            <a:ext cx="10515600" cy="3993928"/>
          </a:xfrm>
        </p:spPr>
        <p:txBody>
          <a:bodyPr>
            <a:normAutofit/>
          </a:bodyPr>
          <a:lstStyle/>
          <a:p>
            <a:r>
              <a:rPr lang="zh-CN" altLang="zh-CN" dirty="0"/>
              <a:t>声带每开启和闭合一次的时间是基音周期（</a:t>
            </a:r>
            <a:r>
              <a:rPr lang="en-US" altLang="zh-CN" dirty="0"/>
              <a:t>Pitch period, T</a:t>
            </a:r>
            <a:r>
              <a:rPr lang="zh-CN" altLang="zh-CN" dirty="0"/>
              <a:t>），其倒数为基音频率（</a:t>
            </a:r>
            <a:r>
              <a:rPr lang="en-US" altLang="zh-CN" dirty="0"/>
              <a:t>F</a:t>
            </a:r>
            <a:r>
              <a:rPr lang="en-US" altLang="zh-CN" baseline="-25000" dirty="0"/>
              <a:t>0</a:t>
            </a:r>
            <a:r>
              <a:rPr lang="en-US" altLang="zh-CN" dirty="0"/>
              <a:t>=1/T</a:t>
            </a:r>
            <a:r>
              <a:rPr lang="zh-CN" altLang="zh-CN" dirty="0"/>
              <a:t>，</a:t>
            </a:r>
            <a:r>
              <a:rPr lang="zh-CN" altLang="zh-CN" dirty="0">
                <a:solidFill>
                  <a:srgbClr val="00B050"/>
                </a:solidFill>
              </a:rPr>
              <a:t>基频</a:t>
            </a:r>
            <a:r>
              <a:rPr lang="zh-CN" altLang="zh-CN" dirty="0"/>
              <a:t>），</a:t>
            </a:r>
            <a:r>
              <a:rPr lang="zh-CN" altLang="zh-CN" dirty="0">
                <a:solidFill>
                  <a:srgbClr val="00B050"/>
                </a:solidFill>
              </a:rPr>
              <a:t>范围在</a:t>
            </a:r>
            <a:r>
              <a:rPr lang="en-US" altLang="zh-CN" dirty="0">
                <a:solidFill>
                  <a:srgbClr val="00B050"/>
                </a:solidFill>
              </a:rPr>
              <a:t>70-450Hz</a:t>
            </a:r>
            <a:r>
              <a:rPr lang="zh-CN" altLang="zh-CN" dirty="0"/>
              <a:t>。基频越高，声音越尖细，如小孩的声音比大人尖，就是因为其基频更高。</a:t>
            </a:r>
            <a:r>
              <a:rPr lang="zh-CN" altLang="en-US" dirty="0"/>
              <a:t>基频随时间的变化，也反映汉语的声调变化。</a:t>
            </a:r>
            <a:endParaRPr lang="en-US" altLang="zh-CN" dirty="0"/>
          </a:p>
          <a:p>
            <a:endParaRPr lang="en-US" altLang="zh-CN" dirty="0"/>
          </a:p>
          <a:p>
            <a:r>
              <a:rPr lang="zh-CN" altLang="zh-CN" dirty="0"/>
              <a:t>声道主要由口腔和鼻腔组成，是对发音起重要作用的器官，气流在声道会产生共振。</a:t>
            </a:r>
            <a:r>
              <a:rPr lang="zh-CN" altLang="zh-CN" dirty="0">
                <a:solidFill>
                  <a:schemeClr val="accent2"/>
                </a:solidFill>
              </a:rPr>
              <a:t>前五个共振峰频率</a:t>
            </a:r>
            <a:r>
              <a:rPr lang="zh-CN" altLang="zh-CN" dirty="0"/>
              <a:t>（</a:t>
            </a:r>
            <a:r>
              <a:rPr lang="en-US" altLang="zh-CN" dirty="0"/>
              <a:t>F1, F2, F3, F4</a:t>
            </a:r>
            <a:r>
              <a:rPr lang="zh-CN" altLang="zh-CN" dirty="0"/>
              <a:t>和</a:t>
            </a:r>
            <a:r>
              <a:rPr lang="en-US" altLang="zh-CN" dirty="0"/>
              <a:t>F5</a:t>
            </a:r>
            <a:r>
              <a:rPr lang="zh-CN" altLang="zh-CN" dirty="0"/>
              <a:t>），反映了声道的主要特征。</a:t>
            </a:r>
            <a:r>
              <a:rPr lang="zh-CN" altLang="en-US" dirty="0"/>
              <a:t>共振峰的位置、带宽和幅度决定元音音色，改变声道形状可改变共振峰，改变音色。</a:t>
            </a:r>
            <a:endParaRPr lang="zh-CN" altLang="zh-CN" dirty="0"/>
          </a:p>
          <a:p>
            <a:endParaRPr lang="en-US" altLang="zh-CN" dirty="0"/>
          </a:p>
        </p:txBody>
      </p:sp>
    </p:spTree>
    <p:extLst>
      <p:ext uri="{BB962C8B-B14F-4D97-AF65-F5344CB8AC3E}">
        <p14:creationId xmlns:p14="http://schemas.microsoft.com/office/powerpoint/2010/main" val="3009588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D28A6-677C-48D4-970E-B0213BBF3C87}"/>
              </a:ext>
            </a:extLst>
          </p:cNvPr>
          <p:cNvSpPr>
            <a:spLocks noGrp="1"/>
          </p:cNvSpPr>
          <p:nvPr>
            <p:ph type="title"/>
          </p:nvPr>
        </p:nvSpPr>
        <p:spPr/>
        <p:txBody>
          <a:bodyPr/>
          <a:lstStyle/>
          <a:p>
            <a:r>
              <a:rPr lang="en-US" altLang="zh-CN" dirty="0"/>
              <a:t>1.1 </a:t>
            </a:r>
            <a:r>
              <a:rPr lang="zh-CN" altLang="en-US" dirty="0"/>
              <a:t>语音的产生机制</a:t>
            </a:r>
            <a:r>
              <a:rPr lang="en-US" altLang="zh-CN" dirty="0"/>
              <a:t>—</a:t>
            </a:r>
            <a:r>
              <a:rPr lang="zh-CN" altLang="en-US" dirty="0"/>
              <a:t>激励模型</a:t>
            </a:r>
          </a:p>
        </p:txBody>
      </p:sp>
      <p:sp>
        <p:nvSpPr>
          <p:cNvPr id="8" name="AutoShape 4">
            <a:extLst>
              <a:ext uri="{FF2B5EF4-FFF2-40B4-BE49-F238E27FC236}">
                <a16:creationId xmlns:a16="http://schemas.microsoft.com/office/drawing/2014/main" id="{D057205A-D5A8-420E-B31F-95CF56B72E74}"/>
              </a:ext>
            </a:extLst>
          </p:cNvPr>
          <p:cNvSpPr>
            <a:spLocks noChangeArrowheads="1"/>
          </p:cNvSpPr>
          <p:nvPr/>
        </p:nvSpPr>
        <p:spPr bwMode="auto">
          <a:xfrm>
            <a:off x="457791" y="2485568"/>
            <a:ext cx="7301319" cy="2455903"/>
          </a:xfrm>
          <a:prstGeom prst="roundRect">
            <a:avLst>
              <a:gd name="adj" fmla="val 10318"/>
            </a:avLst>
          </a:prstGeom>
          <a:noFill/>
          <a:ln w="9525">
            <a:solidFill>
              <a:schemeClr val="tx1"/>
            </a:solidFill>
            <a:round/>
            <a:headEnd/>
            <a:tailEnd/>
          </a:ln>
        </p:spPr>
        <p:txBody>
          <a:bodyPr wrap="none" anchor="ctr"/>
          <a:lstStyle/>
          <a:p>
            <a:endParaRPr lang="ja-JP" altLang="en-US" sz="1400" dirty="0">
              <a:solidFill>
                <a:srgbClr val="000000"/>
              </a:solidFill>
              <a:latin typeface="华文楷体" panose="02010600040101010101" pitchFamily="2" charset="-122"/>
              <a:ea typeface="华文楷体" panose="02010600040101010101" pitchFamily="2" charset="-122"/>
            </a:endParaRPr>
          </a:p>
        </p:txBody>
      </p:sp>
      <p:sp>
        <p:nvSpPr>
          <p:cNvPr id="9" name="Line 6">
            <a:extLst>
              <a:ext uri="{FF2B5EF4-FFF2-40B4-BE49-F238E27FC236}">
                <a16:creationId xmlns:a16="http://schemas.microsoft.com/office/drawing/2014/main" id="{FC619BCB-A7A7-4B71-A50F-7F4D1C2725A2}"/>
              </a:ext>
            </a:extLst>
          </p:cNvPr>
          <p:cNvSpPr>
            <a:spLocks noChangeShapeType="1"/>
          </p:cNvSpPr>
          <p:nvPr/>
        </p:nvSpPr>
        <p:spPr bwMode="auto">
          <a:xfrm flipV="1">
            <a:off x="1867491" y="3366672"/>
            <a:ext cx="450850" cy="0"/>
          </a:xfrm>
          <a:prstGeom prst="line">
            <a:avLst/>
          </a:prstGeom>
          <a:noFill/>
          <a:ln w="9525">
            <a:solidFill>
              <a:schemeClr val="tx1"/>
            </a:solidFill>
            <a:round/>
            <a:headEnd/>
            <a:tailEnd/>
          </a:ln>
        </p:spPr>
        <p:txBody>
          <a:bodyPr/>
          <a:lstStyle/>
          <a:p>
            <a:endParaRPr lang="ja-JP" altLang="en-US" sz="1400" dirty="0">
              <a:latin typeface="华文楷体" panose="02010600040101010101" pitchFamily="2" charset="-122"/>
              <a:ea typeface="华文楷体" panose="02010600040101010101" pitchFamily="2" charset="-122"/>
            </a:endParaRPr>
          </a:p>
        </p:txBody>
      </p:sp>
      <p:sp>
        <p:nvSpPr>
          <p:cNvPr id="10" name="Line 7">
            <a:extLst>
              <a:ext uri="{FF2B5EF4-FFF2-40B4-BE49-F238E27FC236}">
                <a16:creationId xmlns:a16="http://schemas.microsoft.com/office/drawing/2014/main" id="{AB12433D-6074-4310-A9A1-002135D32C2F}"/>
              </a:ext>
            </a:extLst>
          </p:cNvPr>
          <p:cNvSpPr>
            <a:spLocks noChangeShapeType="1"/>
          </p:cNvSpPr>
          <p:nvPr/>
        </p:nvSpPr>
        <p:spPr bwMode="auto">
          <a:xfrm>
            <a:off x="2318341" y="3362703"/>
            <a:ext cx="0" cy="219600"/>
          </a:xfrm>
          <a:prstGeom prst="line">
            <a:avLst/>
          </a:prstGeom>
          <a:noFill/>
          <a:ln w="9525">
            <a:solidFill>
              <a:schemeClr val="tx1"/>
            </a:solidFill>
            <a:round/>
            <a:headEnd/>
            <a:tailEnd/>
          </a:ln>
        </p:spPr>
        <p:txBody>
          <a:bodyPr/>
          <a:lstStyle/>
          <a:p>
            <a:endParaRPr lang="ja-JP" altLang="en-US" sz="1400" dirty="0">
              <a:latin typeface="华文楷体" panose="02010600040101010101" pitchFamily="2" charset="-122"/>
              <a:ea typeface="华文楷体" panose="02010600040101010101" pitchFamily="2" charset="-122"/>
            </a:endParaRPr>
          </a:p>
        </p:txBody>
      </p:sp>
      <p:sp>
        <p:nvSpPr>
          <p:cNvPr id="11" name="Line 8">
            <a:extLst>
              <a:ext uri="{FF2B5EF4-FFF2-40B4-BE49-F238E27FC236}">
                <a16:creationId xmlns:a16="http://schemas.microsoft.com/office/drawing/2014/main" id="{1C2C446B-A861-49DA-82D6-66E3D667F2F6}"/>
              </a:ext>
            </a:extLst>
          </p:cNvPr>
          <p:cNvSpPr>
            <a:spLocks noChangeShapeType="1"/>
          </p:cNvSpPr>
          <p:nvPr/>
        </p:nvSpPr>
        <p:spPr bwMode="auto">
          <a:xfrm>
            <a:off x="1867491" y="4446172"/>
            <a:ext cx="450850" cy="0"/>
          </a:xfrm>
          <a:prstGeom prst="line">
            <a:avLst/>
          </a:prstGeom>
          <a:noFill/>
          <a:ln w="9525">
            <a:solidFill>
              <a:schemeClr val="tx1"/>
            </a:solidFill>
            <a:round/>
            <a:headEnd/>
            <a:tailEnd/>
          </a:ln>
        </p:spPr>
        <p:txBody>
          <a:bodyPr/>
          <a:lstStyle/>
          <a:p>
            <a:endParaRPr lang="ja-JP" altLang="en-US" sz="1400" dirty="0">
              <a:latin typeface="华文楷体" panose="02010600040101010101" pitchFamily="2" charset="-122"/>
              <a:ea typeface="华文楷体" panose="02010600040101010101" pitchFamily="2" charset="-122"/>
            </a:endParaRPr>
          </a:p>
        </p:txBody>
      </p:sp>
      <p:sp>
        <p:nvSpPr>
          <p:cNvPr id="12" name="Line 9">
            <a:extLst>
              <a:ext uri="{FF2B5EF4-FFF2-40B4-BE49-F238E27FC236}">
                <a16:creationId xmlns:a16="http://schemas.microsoft.com/office/drawing/2014/main" id="{E6670802-569F-48F9-9DB5-E694ABEE2630}"/>
              </a:ext>
            </a:extLst>
          </p:cNvPr>
          <p:cNvSpPr>
            <a:spLocks noChangeShapeType="1"/>
          </p:cNvSpPr>
          <p:nvPr/>
        </p:nvSpPr>
        <p:spPr bwMode="auto">
          <a:xfrm>
            <a:off x="2318341" y="4245353"/>
            <a:ext cx="0" cy="205200"/>
          </a:xfrm>
          <a:prstGeom prst="line">
            <a:avLst/>
          </a:prstGeom>
          <a:noFill/>
          <a:ln w="9525">
            <a:solidFill>
              <a:schemeClr val="tx1"/>
            </a:solidFill>
            <a:round/>
            <a:headEnd/>
            <a:tailEnd/>
          </a:ln>
        </p:spPr>
        <p:txBody>
          <a:bodyPr/>
          <a:lstStyle/>
          <a:p>
            <a:endParaRPr lang="ja-JP" altLang="en-US" sz="1400" dirty="0">
              <a:latin typeface="华文楷体" panose="02010600040101010101" pitchFamily="2" charset="-122"/>
              <a:ea typeface="华文楷体" panose="02010600040101010101" pitchFamily="2" charset="-122"/>
            </a:endParaRPr>
          </a:p>
        </p:txBody>
      </p:sp>
      <p:sp>
        <p:nvSpPr>
          <p:cNvPr id="13" name="Oval 10">
            <a:extLst>
              <a:ext uri="{FF2B5EF4-FFF2-40B4-BE49-F238E27FC236}">
                <a16:creationId xmlns:a16="http://schemas.microsoft.com/office/drawing/2014/main" id="{10F1FE03-85AA-4038-97C1-0E084BBE7AA4}"/>
              </a:ext>
            </a:extLst>
          </p:cNvPr>
          <p:cNvSpPr>
            <a:spLocks noChangeArrowheads="1"/>
          </p:cNvSpPr>
          <p:nvPr/>
        </p:nvSpPr>
        <p:spPr bwMode="auto">
          <a:xfrm>
            <a:off x="2267541" y="3582572"/>
            <a:ext cx="101600" cy="101600"/>
          </a:xfrm>
          <a:prstGeom prst="ellipse">
            <a:avLst/>
          </a:prstGeom>
          <a:noFill/>
          <a:ln w="9525">
            <a:solidFill>
              <a:schemeClr val="tx1"/>
            </a:solidFill>
            <a:round/>
            <a:headEnd/>
            <a:tailEnd/>
          </a:ln>
        </p:spPr>
        <p:txBody>
          <a:bodyPr wrap="none" anchor="ctr"/>
          <a:lstStyle/>
          <a:p>
            <a:endParaRPr lang="ja-JP" altLang="en-US" sz="1400" dirty="0">
              <a:solidFill>
                <a:srgbClr val="000000"/>
              </a:solidFill>
              <a:latin typeface="华文楷体" panose="02010600040101010101" pitchFamily="2" charset="-122"/>
              <a:ea typeface="华文楷体" panose="02010600040101010101" pitchFamily="2" charset="-122"/>
            </a:endParaRPr>
          </a:p>
        </p:txBody>
      </p:sp>
      <p:sp>
        <p:nvSpPr>
          <p:cNvPr id="14" name="Oval 11">
            <a:extLst>
              <a:ext uri="{FF2B5EF4-FFF2-40B4-BE49-F238E27FC236}">
                <a16:creationId xmlns:a16="http://schemas.microsoft.com/office/drawing/2014/main" id="{4CD34A7F-D8D1-46F9-A3F1-AB4DA08D71F4}"/>
              </a:ext>
            </a:extLst>
          </p:cNvPr>
          <p:cNvSpPr>
            <a:spLocks noChangeArrowheads="1"/>
          </p:cNvSpPr>
          <p:nvPr/>
        </p:nvSpPr>
        <p:spPr bwMode="auto">
          <a:xfrm>
            <a:off x="2267541" y="4141372"/>
            <a:ext cx="101600" cy="101600"/>
          </a:xfrm>
          <a:prstGeom prst="ellipse">
            <a:avLst/>
          </a:prstGeom>
          <a:noFill/>
          <a:ln w="9525">
            <a:solidFill>
              <a:schemeClr val="tx1"/>
            </a:solidFill>
            <a:round/>
            <a:headEnd/>
            <a:tailEnd/>
          </a:ln>
        </p:spPr>
        <p:txBody>
          <a:bodyPr wrap="none" anchor="ctr"/>
          <a:lstStyle/>
          <a:p>
            <a:endParaRPr lang="ja-JP" altLang="en-US" sz="1400" dirty="0">
              <a:solidFill>
                <a:srgbClr val="000000"/>
              </a:solidFill>
              <a:latin typeface="华文楷体" panose="02010600040101010101" pitchFamily="2" charset="-122"/>
              <a:ea typeface="华文楷体" panose="02010600040101010101" pitchFamily="2" charset="-122"/>
            </a:endParaRPr>
          </a:p>
        </p:txBody>
      </p:sp>
      <p:sp>
        <p:nvSpPr>
          <p:cNvPr id="15" name="Line 12">
            <a:extLst>
              <a:ext uri="{FF2B5EF4-FFF2-40B4-BE49-F238E27FC236}">
                <a16:creationId xmlns:a16="http://schemas.microsoft.com/office/drawing/2014/main" id="{B944AAD3-BE6A-475C-B2B3-AF76E724ECA8}"/>
              </a:ext>
            </a:extLst>
          </p:cNvPr>
          <p:cNvSpPr>
            <a:spLocks noChangeShapeType="1"/>
          </p:cNvSpPr>
          <p:nvPr/>
        </p:nvSpPr>
        <p:spPr bwMode="auto">
          <a:xfrm>
            <a:off x="2176594" y="3684172"/>
            <a:ext cx="402892" cy="254000"/>
          </a:xfrm>
          <a:prstGeom prst="line">
            <a:avLst/>
          </a:prstGeom>
          <a:noFill/>
          <a:ln w="9525">
            <a:solidFill>
              <a:schemeClr val="tx1"/>
            </a:solidFill>
            <a:round/>
            <a:headEnd/>
            <a:tailEnd/>
          </a:ln>
        </p:spPr>
        <p:txBody>
          <a:bodyPr/>
          <a:lstStyle/>
          <a:p>
            <a:endParaRPr lang="ja-JP" altLang="en-US" sz="1400" dirty="0">
              <a:latin typeface="华文楷体" panose="02010600040101010101" pitchFamily="2" charset="-122"/>
              <a:ea typeface="华文楷体" panose="02010600040101010101" pitchFamily="2" charset="-122"/>
            </a:endParaRPr>
          </a:p>
        </p:txBody>
      </p:sp>
      <p:sp>
        <p:nvSpPr>
          <p:cNvPr id="16" name="Oval 13">
            <a:extLst>
              <a:ext uri="{FF2B5EF4-FFF2-40B4-BE49-F238E27FC236}">
                <a16:creationId xmlns:a16="http://schemas.microsoft.com/office/drawing/2014/main" id="{11089713-1F88-4A4E-ACB9-6DACB307F1F0}"/>
              </a:ext>
            </a:extLst>
          </p:cNvPr>
          <p:cNvSpPr>
            <a:spLocks noChangeArrowheads="1"/>
          </p:cNvSpPr>
          <p:nvPr/>
        </p:nvSpPr>
        <p:spPr bwMode="auto">
          <a:xfrm>
            <a:off x="2579486" y="3889754"/>
            <a:ext cx="101600" cy="101600"/>
          </a:xfrm>
          <a:prstGeom prst="ellipse">
            <a:avLst/>
          </a:prstGeom>
          <a:noFill/>
          <a:ln w="9525">
            <a:solidFill>
              <a:schemeClr val="tx1"/>
            </a:solidFill>
            <a:round/>
            <a:headEnd/>
            <a:tailEnd/>
          </a:ln>
        </p:spPr>
        <p:txBody>
          <a:bodyPr wrap="none" anchor="ctr"/>
          <a:lstStyle/>
          <a:p>
            <a:endParaRPr lang="ja-JP" altLang="en-US" sz="1400" dirty="0">
              <a:solidFill>
                <a:srgbClr val="000000"/>
              </a:solidFill>
              <a:latin typeface="华文楷体" panose="02010600040101010101" pitchFamily="2" charset="-122"/>
              <a:ea typeface="华文楷体" panose="02010600040101010101" pitchFamily="2" charset="-122"/>
            </a:endParaRPr>
          </a:p>
        </p:txBody>
      </p:sp>
      <p:sp>
        <p:nvSpPr>
          <p:cNvPr id="19" name="Text Box 26">
            <a:extLst>
              <a:ext uri="{FF2B5EF4-FFF2-40B4-BE49-F238E27FC236}">
                <a16:creationId xmlns:a16="http://schemas.microsoft.com/office/drawing/2014/main" id="{CA046814-B2B6-40C0-8C46-4C9CF50EF431}"/>
              </a:ext>
            </a:extLst>
          </p:cNvPr>
          <p:cNvSpPr txBox="1">
            <a:spLocks noChangeArrowheads="1"/>
          </p:cNvSpPr>
          <p:nvPr/>
        </p:nvSpPr>
        <p:spPr bwMode="auto">
          <a:xfrm>
            <a:off x="2816706" y="3189428"/>
            <a:ext cx="543739" cy="307777"/>
          </a:xfrm>
          <a:prstGeom prst="rect">
            <a:avLst/>
          </a:prstGeom>
          <a:noFill/>
          <a:ln w="9525">
            <a:noFill/>
            <a:miter lim="800000"/>
            <a:headEnd/>
            <a:tailEnd/>
          </a:ln>
        </p:spPr>
        <p:txBody>
          <a:bodyPr wrap="none">
            <a:spAutoFit/>
          </a:bodyPr>
          <a:lstStyle/>
          <a:p>
            <a:r>
              <a:rPr lang="zh-CN" altLang="en-US" sz="1400" dirty="0">
                <a:solidFill>
                  <a:srgbClr val="000000"/>
                </a:solidFill>
                <a:latin typeface="华文楷体" panose="02010600040101010101" pitchFamily="2" charset="-122"/>
                <a:ea typeface="华文楷体" panose="02010600040101010101" pitchFamily="2" charset="-122"/>
              </a:rPr>
              <a:t>激励</a:t>
            </a:r>
            <a:endParaRPr lang="en-US" altLang="ja-JP" sz="1400" dirty="0">
              <a:solidFill>
                <a:srgbClr val="000000"/>
              </a:solidFill>
              <a:latin typeface="华文楷体" panose="02010600040101010101" pitchFamily="2" charset="-122"/>
              <a:ea typeface="华文楷体" panose="02010600040101010101" pitchFamily="2" charset="-122"/>
            </a:endParaRPr>
          </a:p>
        </p:txBody>
      </p:sp>
      <p:sp>
        <p:nvSpPr>
          <p:cNvPr id="20" name="Text Box 27">
            <a:extLst>
              <a:ext uri="{FF2B5EF4-FFF2-40B4-BE49-F238E27FC236}">
                <a16:creationId xmlns:a16="http://schemas.microsoft.com/office/drawing/2014/main" id="{34E4FF77-8DB2-45D7-93A8-B232A234B439}"/>
              </a:ext>
            </a:extLst>
          </p:cNvPr>
          <p:cNvSpPr txBox="1">
            <a:spLocks noChangeArrowheads="1"/>
          </p:cNvSpPr>
          <p:nvPr/>
        </p:nvSpPr>
        <p:spPr bwMode="auto">
          <a:xfrm>
            <a:off x="675756" y="3150295"/>
            <a:ext cx="902811" cy="307777"/>
          </a:xfrm>
          <a:prstGeom prst="rect">
            <a:avLst/>
          </a:prstGeom>
          <a:noFill/>
          <a:ln w="9525">
            <a:noFill/>
            <a:miter lim="800000"/>
            <a:headEnd/>
            <a:tailEnd/>
          </a:ln>
        </p:spPr>
        <p:txBody>
          <a:bodyPr wrap="none">
            <a:spAutoFit/>
          </a:bodyPr>
          <a:lstStyle/>
          <a:p>
            <a:r>
              <a:rPr lang="zh-CN" altLang="en-US" sz="1400" dirty="0">
                <a:solidFill>
                  <a:srgbClr val="000000"/>
                </a:solidFill>
                <a:latin typeface="华文楷体" panose="02010600040101010101" pitchFamily="2" charset="-122"/>
                <a:ea typeface="华文楷体" panose="02010600040101010101" pitchFamily="2" charset="-122"/>
              </a:rPr>
              <a:t>冲击序列</a:t>
            </a:r>
            <a:endParaRPr lang="en-US" altLang="ja-JP" sz="1400" dirty="0">
              <a:solidFill>
                <a:srgbClr val="000000"/>
              </a:solidFill>
              <a:latin typeface="华文楷体" panose="02010600040101010101" pitchFamily="2" charset="-122"/>
              <a:ea typeface="华文楷体" panose="02010600040101010101" pitchFamily="2" charset="-122"/>
            </a:endParaRPr>
          </a:p>
        </p:txBody>
      </p:sp>
      <p:sp>
        <p:nvSpPr>
          <p:cNvPr id="21" name="Text Box 28">
            <a:extLst>
              <a:ext uri="{FF2B5EF4-FFF2-40B4-BE49-F238E27FC236}">
                <a16:creationId xmlns:a16="http://schemas.microsoft.com/office/drawing/2014/main" id="{38A50B57-5860-4961-A646-BDF415EA4827}"/>
              </a:ext>
            </a:extLst>
          </p:cNvPr>
          <p:cNvSpPr txBox="1">
            <a:spLocks noChangeArrowheads="1"/>
          </p:cNvSpPr>
          <p:nvPr/>
        </p:nvSpPr>
        <p:spPr bwMode="auto">
          <a:xfrm>
            <a:off x="713793" y="4267768"/>
            <a:ext cx="902811" cy="307777"/>
          </a:xfrm>
          <a:prstGeom prst="rect">
            <a:avLst/>
          </a:prstGeom>
          <a:noFill/>
          <a:ln w="9525">
            <a:noFill/>
            <a:miter lim="800000"/>
            <a:headEnd/>
            <a:tailEnd/>
          </a:ln>
        </p:spPr>
        <p:txBody>
          <a:bodyPr wrap="none">
            <a:spAutoFit/>
          </a:bodyPr>
          <a:lstStyle/>
          <a:p>
            <a:r>
              <a:rPr lang="zh-CN" altLang="en-US" sz="1400" dirty="0">
                <a:solidFill>
                  <a:srgbClr val="000000"/>
                </a:solidFill>
                <a:latin typeface="华文楷体" panose="02010600040101010101" pitchFamily="2" charset="-122"/>
                <a:ea typeface="华文楷体" panose="02010600040101010101" pitchFamily="2" charset="-122"/>
              </a:rPr>
              <a:t>随机噪声</a:t>
            </a:r>
            <a:endParaRPr lang="en-US" altLang="ja-JP" sz="1400" dirty="0">
              <a:solidFill>
                <a:srgbClr val="000000"/>
              </a:solidFill>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22" name="Text Box 29">
                <a:extLst>
                  <a:ext uri="{FF2B5EF4-FFF2-40B4-BE49-F238E27FC236}">
                    <a16:creationId xmlns:a16="http://schemas.microsoft.com/office/drawing/2014/main" id="{6DD121D5-0B32-49AA-A759-F5A00FC56B2A}"/>
                  </a:ext>
                </a:extLst>
              </p:cNvPr>
              <p:cNvSpPr txBox="1">
                <a:spLocks noChangeArrowheads="1"/>
              </p:cNvSpPr>
              <p:nvPr/>
            </p:nvSpPr>
            <p:spPr bwMode="auto">
              <a:xfrm>
                <a:off x="5864878" y="4089083"/>
                <a:ext cx="1690656" cy="307777"/>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rgbClr val="000000"/>
                          </a:solidFill>
                          <a:latin typeface="Cambria Math" panose="02040503050406030204" pitchFamily="18" charset="0"/>
                        </a:rPr>
                        <m:t>𝑥</m:t>
                      </m:r>
                      <m:d>
                        <m:dPr>
                          <m:ctrlPr>
                            <a:rPr lang="en-US" altLang="ja-JP" sz="1400" b="0" i="1" smtClean="0">
                              <a:solidFill>
                                <a:srgbClr val="000000"/>
                              </a:solidFill>
                              <a:latin typeface="Cambria Math" panose="02040503050406030204" pitchFamily="18" charset="0"/>
                            </a:rPr>
                          </m:ctrlPr>
                        </m:dPr>
                        <m:e>
                          <m:r>
                            <a:rPr lang="en-US" altLang="ja-JP" sz="1400" b="0" i="1" smtClean="0">
                              <a:solidFill>
                                <a:srgbClr val="000000"/>
                              </a:solidFill>
                              <a:latin typeface="Cambria Math" panose="02040503050406030204" pitchFamily="18" charset="0"/>
                            </a:rPr>
                            <m:t>𝑛</m:t>
                          </m:r>
                        </m:e>
                      </m:d>
                      <m:r>
                        <a:rPr lang="en-US" altLang="ja-JP" sz="1400" b="0" i="1" smtClean="0">
                          <a:solidFill>
                            <a:srgbClr val="000000"/>
                          </a:solidFill>
                          <a:latin typeface="Cambria Math" panose="02040503050406030204" pitchFamily="18" charset="0"/>
                        </a:rPr>
                        <m:t>=</m:t>
                      </m:r>
                      <m:r>
                        <a:rPr lang="en-US" altLang="ja-JP" sz="1400" b="0" i="1" smtClean="0">
                          <a:solidFill>
                            <a:srgbClr val="000000"/>
                          </a:solidFill>
                          <a:latin typeface="Cambria Math" panose="02040503050406030204" pitchFamily="18" charset="0"/>
                        </a:rPr>
                        <m:t>𝑒</m:t>
                      </m:r>
                      <m:d>
                        <m:dPr>
                          <m:ctrlPr>
                            <a:rPr lang="en-US" altLang="ja-JP" sz="1400" b="0" i="1" smtClean="0">
                              <a:solidFill>
                                <a:srgbClr val="000000"/>
                              </a:solidFill>
                              <a:latin typeface="Cambria Math" panose="02040503050406030204" pitchFamily="18" charset="0"/>
                            </a:rPr>
                          </m:ctrlPr>
                        </m:dPr>
                        <m:e>
                          <m:r>
                            <a:rPr lang="en-US" altLang="ja-JP" sz="1400" b="0" i="1" smtClean="0">
                              <a:solidFill>
                                <a:srgbClr val="000000"/>
                              </a:solidFill>
                              <a:latin typeface="Cambria Math" panose="02040503050406030204" pitchFamily="18" charset="0"/>
                            </a:rPr>
                            <m:t>𝑛</m:t>
                          </m:r>
                        </m:e>
                      </m:d>
                      <m:r>
                        <a:rPr lang="en-US" altLang="ja-JP" sz="1400" b="0" i="1" smtClean="0">
                          <a:solidFill>
                            <a:srgbClr val="000000"/>
                          </a:solidFill>
                          <a:latin typeface="Cambria Math" panose="02040503050406030204" pitchFamily="18" charset="0"/>
                        </a:rPr>
                        <m:t>∗</m:t>
                      </m:r>
                      <m:r>
                        <a:rPr lang="en-US" altLang="ja-JP" sz="1400" b="0" i="1" smtClean="0">
                          <a:solidFill>
                            <a:srgbClr val="000000"/>
                          </a:solidFill>
                          <a:latin typeface="Cambria Math" panose="02040503050406030204" pitchFamily="18" charset="0"/>
                        </a:rPr>
                        <m:t>h</m:t>
                      </m:r>
                      <m:r>
                        <a:rPr lang="en-US" altLang="ja-JP" sz="1400" b="0" i="1" smtClean="0">
                          <a:solidFill>
                            <a:srgbClr val="000000"/>
                          </a:solidFill>
                          <a:latin typeface="Cambria Math" panose="02040503050406030204" pitchFamily="18" charset="0"/>
                        </a:rPr>
                        <m:t>(</m:t>
                      </m:r>
                      <m:r>
                        <a:rPr lang="en-US" altLang="ja-JP" sz="1400" b="0" i="1" smtClean="0">
                          <a:solidFill>
                            <a:srgbClr val="000000"/>
                          </a:solidFill>
                          <a:latin typeface="Cambria Math" panose="02040503050406030204" pitchFamily="18" charset="0"/>
                        </a:rPr>
                        <m:t>𝑛</m:t>
                      </m:r>
                      <m:r>
                        <a:rPr lang="en-US" altLang="ja-JP" sz="1400" b="0" i="1" smtClean="0">
                          <a:solidFill>
                            <a:srgbClr val="000000"/>
                          </a:solidFill>
                          <a:latin typeface="Cambria Math" panose="02040503050406030204" pitchFamily="18" charset="0"/>
                        </a:rPr>
                        <m:t>)</m:t>
                      </m:r>
                    </m:oMath>
                  </m:oMathPara>
                </a14:m>
                <a:endParaRPr lang="en-US" altLang="ja-JP" sz="1400" dirty="0">
                  <a:solidFill>
                    <a:srgbClr val="000000"/>
                  </a:solidFill>
                  <a:latin typeface="华文楷体" panose="02010600040101010101" pitchFamily="2" charset="-122"/>
                  <a:ea typeface="华文楷体" panose="02010600040101010101" pitchFamily="2" charset="-122"/>
                </a:endParaRPr>
              </a:p>
            </p:txBody>
          </p:sp>
        </mc:Choice>
        <mc:Fallback xmlns="">
          <p:sp>
            <p:nvSpPr>
              <p:cNvPr id="22" name="Text Box 29">
                <a:extLst>
                  <a:ext uri="{FF2B5EF4-FFF2-40B4-BE49-F238E27FC236}">
                    <a16:creationId xmlns:a16="http://schemas.microsoft.com/office/drawing/2014/main" id="{6DD121D5-0B32-49AA-A759-F5A00FC56B2A}"/>
                  </a:ext>
                </a:extLst>
              </p:cNvPr>
              <p:cNvSpPr txBox="1">
                <a:spLocks noRot="1" noChangeAspect="1" noMove="1" noResize="1" noEditPoints="1" noAdjustHandles="1" noChangeArrowheads="1" noChangeShapeType="1" noTextEdit="1"/>
              </p:cNvSpPr>
              <p:nvPr/>
            </p:nvSpPr>
            <p:spPr bwMode="auto">
              <a:xfrm>
                <a:off x="5864878" y="4089083"/>
                <a:ext cx="1690656" cy="307777"/>
              </a:xfrm>
              <a:prstGeom prst="rect">
                <a:avLst/>
              </a:prstGeom>
              <a:blipFill>
                <a:blip r:embed="rId4"/>
                <a:stretch>
                  <a:fillRect b="-8000"/>
                </a:stretch>
              </a:blipFill>
              <a:ln w="9525">
                <a:noFill/>
                <a:miter lim="800000"/>
                <a:headEnd/>
                <a:tailEnd/>
              </a:ln>
            </p:spPr>
            <p:txBody>
              <a:bodyPr/>
              <a:lstStyle/>
              <a:p>
                <a:r>
                  <a:rPr lang="zh-CN" altLang="en-US">
                    <a:noFill/>
                  </a:rPr>
                  <a:t> </a:t>
                </a:r>
              </a:p>
            </p:txBody>
          </p:sp>
        </mc:Fallback>
      </mc:AlternateContent>
      <p:sp>
        <p:nvSpPr>
          <p:cNvPr id="23" name="Text Box 30">
            <a:extLst>
              <a:ext uri="{FF2B5EF4-FFF2-40B4-BE49-F238E27FC236}">
                <a16:creationId xmlns:a16="http://schemas.microsoft.com/office/drawing/2014/main" id="{873A4CC8-C254-4EA1-8996-DA21154BFD6C}"/>
              </a:ext>
            </a:extLst>
          </p:cNvPr>
          <p:cNvSpPr txBox="1">
            <a:spLocks noChangeArrowheads="1"/>
          </p:cNvSpPr>
          <p:nvPr/>
        </p:nvSpPr>
        <p:spPr bwMode="auto">
          <a:xfrm>
            <a:off x="1216494" y="2580532"/>
            <a:ext cx="800219" cy="338554"/>
          </a:xfrm>
          <a:prstGeom prst="rect">
            <a:avLst/>
          </a:prstGeom>
          <a:noFill/>
          <a:ln w="9525">
            <a:noFill/>
            <a:miter lim="800000"/>
            <a:headEnd/>
            <a:tailEnd/>
          </a:ln>
        </p:spPr>
        <p:txBody>
          <a:bodyPr wrap="none">
            <a:spAutoFit/>
          </a:bodyPr>
          <a:lstStyle/>
          <a:p>
            <a:r>
              <a:rPr lang="zh-CN" altLang="en-US" sz="1600" dirty="0">
                <a:latin typeface="华文楷体" panose="02010600040101010101" pitchFamily="2" charset="-122"/>
                <a:ea typeface="华文楷体" panose="02010600040101010101" pitchFamily="2" charset="-122"/>
              </a:rPr>
              <a:t>激励源</a:t>
            </a:r>
            <a:endParaRPr lang="en-US" altLang="ja-JP" sz="1600" dirty="0">
              <a:latin typeface="华文楷体" panose="02010600040101010101" pitchFamily="2" charset="-122"/>
              <a:ea typeface="华文楷体" panose="02010600040101010101" pitchFamily="2" charset="-122"/>
            </a:endParaRPr>
          </a:p>
        </p:txBody>
      </p:sp>
      <p:sp>
        <p:nvSpPr>
          <p:cNvPr id="24" name="Text Box 31">
            <a:extLst>
              <a:ext uri="{FF2B5EF4-FFF2-40B4-BE49-F238E27FC236}">
                <a16:creationId xmlns:a16="http://schemas.microsoft.com/office/drawing/2014/main" id="{649E3DF1-2B35-45BC-A789-34D097A80731}"/>
              </a:ext>
            </a:extLst>
          </p:cNvPr>
          <p:cNvSpPr txBox="1">
            <a:spLocks noChangeArrowheads="1"/>
          </p:cNvSpPr>
          <p:nvPr/>
        </p:nvSpPr>
        <p:spPr bwMode="auto">
          <a:xfrm>
            <a:off x="4660438" y="2621235"/>
            <a:ext cx="1005403" cy="338554"/>
          </a:xfrm>
          <a:prstGeom prst="rect">
            <a:avLst/>
          </a:prstGeom>
          <a:noFill/>
          <a:ln w="9525">
            <a:noFill/>
            <a:miter lim="800000"/>
            <a:headEnd/>
            <a:tailEnd/>
          </a:ln>
        </p:spPr>
        <p:txBody>
          <a:bodyPr wrap="none">
            <a:spAutoFit/>
          </a:bodyPr>
          <a:lstStyle/>
          <a:p>
            <a:r>
              <a:rPr lang="zh-CN" altLang="en-US" sz="1600" dirty="0">
                <a:latin typeface="华文楷体" panose="02010600040101010101" pitchFamily="2" charset="-122"/>
                <a:ea typeface="华文楷体" panose="02010600040101010101" pitchFamily="2" charset="-122"/>
              </a:rPr>
              <a:t>声道部分</a:t>
            </a:r>
            <a:endParaRPr lang="en-US" altLang="ja-JP" sz="1600" dirty="0">
              <a:latin typeface="华文楷体" panose="02010600040101010101" pitchFamily="2" charset="-122"/>
              <a:ea typeface="华文楷体" panose="02010600040101010101" pitchFamily="2" charset="-122"/>
            </a:endParaRPr>
          </a:p>
        </p:txBody>
      </p:sp>
      <p:sp>
        <p:nvSpPr>
          <p:cNvPr id="25" name="Line 32">
            <a:extLst>
              <a:ext uri="{FF2B5EF4-FFF2-40B4-BE49-F238E27FC236}">
                <a16:creationId xmlns:a16="http://schemas.microsoft.com/office/drawing/2014/main" id="{7D062F1D-971D-4FE6-A8B8-40EA60ED1091}"/>
              </a:ext>
            </a:extLst>
          </p:cNvPr>
          <p:cNvSpPr>
            <a:spLocks noChangeShapeType="1"/>
          </p:cNvSpPr>
          <p:nvPr/>
        </p:nvSpPr>
        <p:spPr bwMode="auto">
          <a:xfrm flipH="1">
            <a:off x="3734391" y="2485568"/>
            <a:ext cx="14016" cy="2455904"/>
          </a:xfrm>
          <a:prstGeom prst="line">
            <a:avLst/>
          </a:prstGeom>
          <a:noFill/>
          <a:ln w="9525">
            <a:solidFill>
              <a:schemeClr val="tx1"/>
            </a:solidFill>
            <a:prstDash val="dash"/>
            <a:round/>
            <a:headEnd/>
            <a:tailEnd/>
          </a:ln>
        </p:spPr>
        <p:txBody>
          <a:bodyPr/>
          <a:lstStyle/>
          <a:p>
            <a:endParaRPr lang="ja-JP" altLang="en-US" sz="1400" dirty="0">
              <a:latin typeface="华文楷体" panose="02010600040101010101" pitchFamily="2" charset="-122"/>
              <a:ea typeface="华文楷体" panose="02010600040101010101" pitchFamily="2" charset="-122"/>
            </a:endParaRPr>
          </a:p>
        </p:txBody>
      </p:sp>
      <p:pic>
        <p:nvPicPr>
          <p:cNvPr id="26" name="Picture 885" descr="C:\Users\kyosuke_acer\Desktop\HTS_demo\fig\pulse.png">
            <a:extLst>
              <a:ext uri="{FF2B5EF4-FFF2-40B4-BE49-F238E27FC236}">
                <a16:creationId xmlns:a16="http://schemas.microsoft.com/office/drawing/2014/main" id="{B83C6061-9DC4-45FC-BAEB-529C0971F6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540" y="3672581"/>
            <a:ext cx="1301750" cy="2038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EC0B03E-022B-4E81-AE6F-9A11E750340F}"/>
                  </a:ext>
                </a:extLst>
              </p:cNvPr>
              <p:cNvSpPr txBox="1"/>
              <p:nvPr/>
            </p:nvSpPr>
            <p:spPr>
              <a:xfrm>
                <a:off x="2808025" y="3543440"/>
                <a:ext cx="5764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𝑒</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oMath>
                  </m:oMathPara>
                </a14:m>
                <a:endParaRPr lang="zh-CN" altLang="en-US" sz="1400" dirty="0">
                  <a:latin typeface="华文楷体" panose="02010600040101010101" pitchFamily="2" charset="-122"/>
                  <a:ea typeface="华文楷体" panose="02010600040101010101" pitchFamily="2" charset="-122"/>
                </a:endParaRPr>
              </a:p>
            </p:txBody>
          </p:sp>
        </mc:Choice>
        <mc:Fallback xmlns="">
          <p:sp>
            <p:nvSpPr>
              <p:cNvPr id="28" name="文本框 27">
                <a:extLst>
                  <a:ext uri="{FF2B5EF4-FFF2-40B4-BE49-F238E27FC236}">
                    <a16:creationId xmlns:a16="http://schemas.microsoft.com/office/drawing/2014/main" id="{7EC0B03E-022B-4E81-AE6F-9A11E750340F}"/>
                  </a:ext>
                </a:extLst>
              </p:cNvPr>
              <p:cNvSpPr txBox="1">
                <a:spLocks noRot="1" noChangeAspect="1" noMove="1" noResize="1" noEditPoints="1" noAdjustHandles="1" noChangeArrowheads="1" noChangeShapeType="1" noTextEdit="1"/>
              </p:cNvSpPr>
              <p:nvPr/>
            </p:nvSpPr>
            <p:spPr>
              <a:xfrm>
                <a:off x="2808025" y="3543440"/>
                <a:ext cx="576440" cy="307777"/>
              </a:xfrm>
              <a:prstGeom prst="rect">
                <a:avLst/>
              </a:prstGeom>
              <a:blipFill>
                <a:blip r:embed="rId6"/>
                <a:stretch>
                  <a:fillRect b="-5882"/>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E2AC5390-916B-43BD-9FC7-CF57A978E155}"/>
              </a:ext>
            </a:extLst>
          </p:cNvPr>
          <p:cNvSpPr txBox="1"/>
          <p:nvPr/>
        </p:nvSpPr>
        <p:spPr>
          <a:xfrm>
            <a:off x="6932200" y="3784283"/>
            <a:ext cx="543739" cy="307777"/>
          </a:xfrm>
          <a:prstGeom prst="rect">
            <a:avLst/>
          </a:prstGeom>
          <a:noFill/>
        </p:spPr>
        <p:txBody>
          <a:bodyPr wrap="none" rtlCol="0">
            <a:spAutoFit/>
          </a:bodyPr>
          <a:lstStyle/>
          <a:p>
            <a:r>
              <a:rPr lang="zh-CN" altLang="en-US" sz="1400" dirty="0">
                <a:solidFill>
                  <a:srgbClr val="000000"/>
                </a:solidFill>
                <a:latin typeface="华文楷体" panose="02010600040101010101" pitchFamily="2" charset="-122"/>
                <a:ea typeface="华文楷体" panose="02010600040101010101" pitchFamily="2" charset="-122"/>
              </a:rPr>
              <a:t>语音</a:t>
            </a:r>
            <a:endParaRPr lang="en-US" altLang="zh-CN" sz="1400" dirty="0">
              <a:solidFill>
                <a:srgbClr val="000000"/>
              </a:solidFill>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AAE31ED-1757-4ABA-A799-F5A33BCA802A}"/>
                  </a:ext>
                </a:extLst>
              </p:cNvPr>
              <p:cNvSpPr/>
              <p:nvPr/>
            </p:nvSpPr>
            <p:spPr>
              <a:xfrm>
                <a:off x="4199339" y="3430233"/>
                <a:ext cx="1656747" cy="10158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solidFill>
                      <a:schemeClr val="tx1"/>
                    </a:solidFill>
                    <a:latin typeface="华文楷体" panose="02010600040101010101" pitchFamily="2" charset="-122"/>
                    <a:ea typeface="华文楷体" panose="02010600040101010101" pitchFamily="2" charset="-122"/>
                  </a:rPr>
                  <a:t>声道模型</a:t>
                </a:r>
                <a:endParaRPr lang="en-US" altLang="zh-CN" sz="1400" dirty="0">
                  <a:solidFill>
                    <a:schemeClr val="tx1"/>
                  </a:solidFill>
                  <a:latin typeface="华文楷体" panose="02010600040101010101" pitchFamily="2" charset="-122"/>
                  <a:ea typeface="华文楷体" panose="02010600040101010101" pitchFamily="2" charset="-122"/>
                </a:endParaRPr>
              </a:p>
              <a:p>
                <a:pPr algn="ctr"/>
                <a14:m>
                  <m:oMathPara xmlns:m="http://schemas.openxmlformats.org/officeDocument/2006/math">
                    <m:oMathParaPr>
                      <m:jc m:val="centerGroup"/>
                    </m:oMathParaPr>
                    <m:oMath xmlns:m="http://schemas.openxmlformats.org/officeDocument/2006/math">
                      <m:r>
                        <a:rPr lang="en-US" altLang="ja-JP" sz="1400" i="1">
                          <a:solidFill>
                            <a:schemeClr val="tx1"/>
                          </a:solidFill>
                          <a:latin typeface="Cambria Math" panose="02040503050406030204" pitchFamily="18" charset="0"/>
                        </a:rPr>
                        <m:t>h</m:t>
                      </m:r>
                      <m:r>
                        <a:rPr lang="en-US" altLang="ja-JP" sz="1400" i="1">
                          <a:solidFill>
                            <a:schemeClr val="tx1"/>
                          </a:solidFill>
                          <a:latin typeface="Cambria Math" panose="02040503050406030204" pitchFamily="18" charset="0"/>
                        </a:rPr>
                        <m:t>(</m:t>
                      </m:r>
                      <m:r>
                        <a:rPr lang="en-US" altLang="ja-JP" sz="1400" i="1">
                          <a:solidFill>
                            <a:schemeClr val="tx1"/>
                          </a:solidFill>
                          <a:latin typeface="Cambria Math" panose="02040503050406030204" pitchFamily="18" charset="0"/>
                        </a:rPr>
                        <m:t>𝑛</m:t>
                      </m:r>
                      <m:r>
                        <a:rPr lang="en-US" altLang="ja-JP" sz="1400" i="1">
                          <a:solidFill>
                            <a:schemeClr val="tx1"/>
                          </a:solidFill>
                          <a:latin typeface="Cambria Math" panose="02040503050406030204" pitchFamily="18" charset="0"/>
                        </a:rPr>
                        <m:t>)</m:t>
                      </m:r>
                    </m:oMath>
                  </m:oMathPara>
                </a14:m>
                <a:endParaRPr lang="en-US" altLang="ja-JP" sz="1400" dirty="0">
                  <a:solidFill>
                    <a:schemeClr val="tx1"/>
                  </a:solidFill>
                  <a:latin typeface="华文楷体" panose="02010600040101010101" pitchFamily="2" charset="-122"/>
                  <a:ea typeface="华文楷体" panose="02010600040101010101" pitchFamily="2" charset="-122"/>
                </a:endParaRPr>
              </a:p>
            </p:txBody>
          </p:sp>
        </mc:Choice>
        <mc:Fallback xmlns="">
          <p:sp>
            <p:nvSpPr>
              <p:cNvPr id="32" name="矩形 31">
                <a:extLst>
                  <a:ext uri="{FF2B5EF4-FFF2-40B4-BE49-F238E27FC236}">
                    <a16:creationId xmlns:a16="http://schemas.microsoft.com/office/drawing/2014/main" id="{0AAE31ED-1757-4ABA-A799-F5A33BCA802A}"/>
                  </a:ext>
                </a:extLst>
              </p:cNvPr>
              <p:cNvSpPr>
                <a:spLocks noRot="1" noChangeAspect="1" noMove="1" noResize="1" noEditPoints="1" noAdjustHandles="1" noChangeArrowheads="1" noChangeShapeType="1" noTextEdit="1"/>
              </p:cNvSpPr>
              <p:nvPr/>
            </p:nvSpPr>
            <p:spPr>
              <a:xfrm>
                <a:off x="4199339" y="3430233"/>
                <a:ext cx="1656747" cy="1015878"/>
              </a:xfrm>
              <a:prstGeom prst="rect">
                <a:avLst/>
              </a:prstGeom>
              <a:blipFill>
                <a:blip r:embed="rId7"/>
                <a:stretch>
                  <a:fillRect/>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D3893CA5-CDDC-45D0-8F11-6880AE90D429}"/>
              </a:ext>
            </a:extLst>
          </p:cNvPr>
          <p:cNvCxnSpPr>
            <a:stCxn id="16" idx="6"/>
            <a:endCxn id="32" idx="1"/>
          </p:cNvCxnSpPr>
          <p:nvPr/>
        </p:nvCxnSpPr>
        <p:spPr>
          <a:xfrm flipV="1">
            <a:off x="2681086" y="3938172"/>
            <a:ext cx="1518253" cy="23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5433F304-9366-4718-8810-587B00201A5D}"/>
              </a:ext>
            </a:extLst>
          </p:cNvPr>
          <p:cNvCxnSpPr>
            <a:cxnSpLocks/>
            <a:stCxn id="32" idx="3"/>
          </p:cNvCxnSpPr>
          <p:nvPr/>
        </p:nvCxnSpPr>
        <p:spPr>
          <a:xfrm>
            <a:off x="5856086" y="3938172"/>
            <a:ext cx="10409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文本框 3">
            <a:extLst>
              <a:ext uri="{FF2B5EF4-FFF2-40B4-BE49-F238E27FC236}">
                <a16:creationId xmlns:a16="http://schemas.microsoft.com/office/drawing/2014/main" id="{022E3EBA-166A-40F8-98A5-77EFA898ED8E}"/>
              </a:ext>
            </a:extLst>
          </p:cNvPr>
          <p:cNvSpPr txBox="1"/>
          <p:nvPr/>
        </p:nvSpPr>
        <p:spPr>
          <a:xfrm>
            <a:off x="8148804" y="2444310"/>
            <a:ext cx="3733204" cy="2308324"/>
          </a:xfrm>
          <a:prstGeom prst="rect">
            <a:avLst/>
          </a:prstGeom>
          <a:noFill/>
        </p:spPr>
        <p:txBody>
          <a:bodyPr wrap="square" rtlCol="0">
            <a:spAutoFit/>
          </a:bodyPr>
          <a:lstStyle/>
          <a:p>
            <a:pPr marL="285750" indent="-285750">
              <a:buFont typeface="Arial" panose="020B0604020202020204" pitchFamily="34" charset="0"/>
              <a:buChar char="•"/>
            </a:pPr>
            <a:r>
              <a:rPr lang="zh-CN" altLang="zh-CN" b="1" dirty="0"/>
              <a:t>激励源</a:t>
            </a:r>
            <a:r>
              <a:rPr lang="zh-CN" altLang="en-US" b="1" dirty="0"/>
              <a:t>：</a:t>
            </a:r>
            <a:endParaRPr lang="en-US" altLang="zh-CN" b="1" dirty="0"/>
          </a:p>
          <a:p>
            <a:pPr marL="742950" lvl="1" indent="-285750">
              <a:buFont typeface="Arial" panose="020B0604020202020204" pitchFamily="34" charset="0"/>
              <a:buChar char="•"/>
            </a:pPr>
            <a:r>
              <a:rPr lang="zh-CN" altLang="en-US" dirty="0"/>
              <a:t>发</a:t>
            </a:r>
            <a:r>
              <a:rPr lang="zh-CN" altLang="en-US" dirty="0">
                <a:solidFill>
                  <a:srgbClr val="00B050"/>
                </a:solidFill>
              </a:rPr>
              <a:t>浊音</a:t>
            </a:r>
            <a:r>
              <a:rPr lang="zh-CN" altLang="en-US" dirty="0"/>
              <a:t>：</a:t>
            </a:r>
            <a:r>
              <a:rPr lang="zh-CN" altLang="zh-CN" dirty="0"/>
              <a:t>声带振动形成准周期的冲击序列；</a:t>
            </a:r>
            <a:endParaRPr lang="en-US" altLang="zh-CN" dirty="0"/>
          </a:p>
          <a:p>
            <a:pPr marL="742950" lvl="1" indent="-285750">
              <a:buFont typeface="Arial" panose="020B0604020202020204" pitchFamily="34" charset="0"/>
              <a:buChar char="•"/>
            </a:pPr>
            <a:r>
              <a:rPr lang="zh-CN" altLang="en-US" dirty="0"/>
              <a:t>发</a:t>
            </a:r>
            <a:r>
              <a:rPr lang="zh-CN" altLang="en-US" dirty="0">
                <a:solidFill>
                  <a:schemeClr val="accent2"/>
                </a:solidFill>
              </a:rPr>
              <a:t>清音</a:t>
            </a:r>
            <a:r>
              <a:rPr lang="zh-CN" altLang="en-US" dirty="0"/>
              <a:t>：</a:t>
            </a:r>
            <a:r>
              <a:rPr lang="zh-CN" altLang="zh-CN" dirty="0"/>
              <a:t>声带松弛，相当于一个随机噪声。</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b="1" dirty="0"/>
              <a:t>声道</a:t>
            </a:r>
            <a:r>
              <a:rPr lang="zh-CN" altLang="en-US" b="1" dirty="0"/>
              <a:t>部分：</a:t>
            </a:r>
            <a:r>
              <a:rPr lang="zh-CN" altLang="zh-CN" dirty="0"/>
              <a:t>模拟口腔、鼻腔等声道器官，最后产生语音信号。</a:t>
            </a:r>
            <a:endParaRPr lang="en-US" altLang="zh-CN" dirty="0"/>
          </a:p>
        </p:txBody>
      </p:sp>
    </p:spTree>
    <p:extLst>
      <p:ext uri="{BB962C8B-B14F-4D97-AF65-F5344CB8AC3E}">
        <p14:creationId xmlns:p14="http://schemas.microsoft.com/office/powerpoint/2010/main" val="3840619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3AE2A-F629-4C94-B709-B6003ACB82FC}"/>
              </a:ext>
            </a:extLst>
          </p:cNvPr>
          <p:cNvSpPr>
            <a:spLocks noGrp="1"/>
          </p:cNvSpPr>
          <p:nvPr>
            <p:ph type="title"/>
          </p:nvPr>
        </p:nvSpPr>
        <p:spPr/>
        <p:txBody>
          <a:bodyPr/>
          <a:lstStyle/>
          <a:p>
            <a:r>
              <a:rPr lang="en-US" altLang="zh-CN" dirty="0"/>
              <a:t>1.1 </a:t>
            </a:r>
            <a:r>
              <a:rPr lang="zh-CN" altLang="en-US" dirty="0"/>
              <a:t>语音的感知机制</a:t>
            </a:r>
            <a:r>
              <a:rPr lang="en-US" altLang="zh-CN" dirty="0"/>
              <a:t>—</a:t>
            </a:r>
            <a:r>
              <a:rPr lang="zh-CN" altLang="en-US" dirty="0"/>
              <a:t>听觉器官</a:t>
            </a:r>
          </a:p>
        </p:txBody>
      </p:sp>
      <p:sp>
        <p:nvSpPr>
          <p:cNvPr id="4" name="Rectangle 2">
            <a:extLst>
              <a:ext uri="{FF2B5EF4-FFF2-40B4-BE49-F238E27FC236}">
                <a16:creationId xmlns:a16="http://schemas.microsoft.com/office/drawing/2014/main" id="{566771E8-71EC-450A-89B4-5B4AEDE7ED01}"/>
              </a:ext>
            </a:extLst>
          </p:cNvPr>
          <p:cNvSpPr>
            <a:spLocks noChangeArrowheads="1"/>
          </p:cNvSpPr>
          <p:nvPr/>
        </p:nvSpPr>
        <p:spPr bwMode="auto">
          <a:xfrm>
            <a:off x="1424763" y="23249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Object 5">
            <a:extLst>
              <a:ext uri="{FF2B5EF4-FFF2-40B4-BE49-F238E27FC236}">
                <a16:creationId xmlns:a16="http://schemas.microsoft.com/office/drawing/2014/main" id="{CC791E27-E331-4658-9F39-BE11CF93CD0C}"/>
              </a:ext>
            </a:extLst>
          </p:cNvPr>
          <p:cNvGraphicFramePr>
            <a:graphicFrameLocks noChangeAspect="1"/>
          </p:cNvGraphicFramePr>
          <p:nvPr>
            <p:extLst>
              <p:ext uri="{D42A27DB-BD31-4B8C-83A1-F6EECF244321}">
                <p14:modId xmlns:p14="http://schemas.microsoft.com/office/powerpoint/2010/main" val="3649007959"/>
              </p:ext>
            </p:extLst>
          </p:nvPr>
        </p:nvGraphicFramePr>
        <p:xfrm>
          <a:off x="1275616" y="2002651"/>
          <a:ext cx="5818187" cy="3956050"/>
        </p:xfrm>
        <a:graphic>
          <a:graphicData uri="http://schemas.openxmlformats.org/presentationml/2006/ole">
            <mc:AlternateContent xmlns:mc="http://schemas.openxmlformats.org/markup-compatibility/2006">
              <mc:Choice xmlns:v="urn:schemas-microsoft-com:vml" Requires="v">
                <p:oleObj r:id="rId2" imgW="5372417" imgH="3650297" progId="Word.Picture.8">
                  <p:embed/>
                </p:oleObj>
              </mc:Choice>
              <mc:Fallback>
                <p:oleObj r:id="rId2" imgW="5372417" imgH="3650297" progId="Word.Picture.8">
                  <p:embed/>
                  <p:pic>
                    <p:nvPicPr>
                      <p:cNvPr id="1536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616" y="2002651"/>
                        <a:ext cx="5818187" cy="395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本框 6">
            <a:extLst>
              <a:ext uri="{FF2B5EF4-FFF2-40B4-BE49-F238E27FC236}">
                <a16:creationId xmlns:a16="http://schemas.microsoft.com/office/drawing/2014/main" id="{A390E0CA-C26A-4EB1-880E-6CA62585B620}"/>
              </a:ext>
            </a:extLst>
          </p:cNvPr>
          <p:cNvSpPr txBox="1"/>
          <p:nvPr/>
        </p:nvSpPr>
        <p:spPr>
          <a:xfrm>
            <a:off x="7156935" y="1857018"/>
            <a:ext cx="4586177" cy="3970318"/>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t>人耳三部分：</a:t>
            </a:r>
            <a:endParaRPr lang="en-US" altLang="zh-CN" dirty="0"/>
          </a:p>
          <a:p>
            <a:pPr marL="742950" lvl="1" indent="-285750">
              <a:buFont typeface="Arial" panose="020B0604020202020204" pitchFamily="34" charset="0"/>
              <a:buChar char="•"/>
            </a:pPr>
            <a:r>
              <a:rPr lang="zh-CN" altLang="zh-CN" dirty="0">
                <a:solidFill>
                  <a:srgbClr val="FF0000"/>
                </a:solidFill>
              </a:rPr>
              <a:t>外耳</a:t>
            </a:r>
            <a:r>
              <a:rPr lang="zh-CN" altLang="en-US" dirty="0">
                <a:solidFill>
                  <a:srgbClr val="FF0000"/>
                </a:solidFill>
              </a:rPr>
              <a:t>：</a:t>
            </a:r>
            <a:r>
              <a:rPr lang="zh-CN" altLang="zh-CN" dirty="0"/>
              <a:t>外耳包含耳翼和外耳道，耳翼具有定向作用</a:t>
            </a:r>
            <a:r>
              <a:rPr lang="zh-CN" altLang="en-US" dirty="0"/>
              <a:t>，</a:t>
            </a:r>
            <a:r>
              <a:rPr lang="zh-CN" altLang="zh-CN" dirty="0"/>
              <a:t>外耳道同其它管道一样也有共振频率，大约是</a:t>
            </a:r>
            <a:r>
              <a:rPr lang="en-US" altLang="zh-CN" dirty="0"/>
              <a:t>3400Hz</a:t>
            </a:r>
            <a:r>
              <a:rPr lang="zh-CN" altLang="zh-CN" dirty="0"/>
              <a:t>。鼓膜位于外耳道内端，声音的振动通过鼓膜传到内耳。</a:t>
            </a:r>
            <a:endParaRPr lang="en-US" altLang="zh-CN" dirty="0"/>
          </a:p>
          <a:p>
            <a:pPr marL="742950" lvl="1" indent="-285750">
              <a:buFont typeface="Arial" panose="020B0604020202020204" pitchFamily="34" charset="0"/>
              <a:buChar char="•"/>
            </a:pPr>
            <a:r>
              <a:rPr lang="zh-CN" altLang="zh-CN" dirty="0">
                <a:solidFill>
                  <a:srgbClr val="FF0000"/>
                </a:solidFill>
              </a:rPr>
              <a:t>中耳</a:t>
            </a:r>
            <a:r>
              <a:rPr lang="zh-CN" altLang="en-US" dirty="0">
                <a:solidFill>
                  <a:srgbClr val="FF0000"/>
                </a:solidFill>
              </a:rPr>
              <a:t>：</a:t>
            </a:r>
            <a:r>
              <a:rPr lang="zh-CN" altLang="zh-CN" dirty="0"/>
              <a:t>由三块听小骨组成，作用包括放大声压和保护内耳。中耳通过咽鼓管与鼻腔相通，其作用是调节中耳压力。</a:t>
            </a:r>
            <a:endParaRPr lang="en-US" altLang="zh-CN" dirty="0"/>
          </a:p>
          <a:p>
            <a:pPr marL="742950" lvl="1" indent="-285750">
              <a:buFont typeface="Arial" panose="020B0604020202020204" pitchFamily="34" charset="0"/>
              <a:buChar char="•"/>
            </a:pPr>
            <a:r>
              <a:rPr lang="zh-CN" altLang="zh-CN" dirty="0">
                <a:solidFill>
                  <a:srgbClr val="FF0000"/>
                </a:solidFill>
              </a:rPr>
              <a:t>内耳</a:t>
            </a:r>
            <a:r>
              <a:rPr lang="zh-CN" altLang="en-US" dirty="0">
                <a:solidFill>
                  <a:srgbClr val="FF0000"/>
                </a:solidFill>
              </a:rPr>
              <a:t>：</a:t>
            </a:r>
            <a:r>
              <a:rPr lang="zh-CN" altLang="zh-CN" dirty="0"/>
              <a:t>耳蜗实现声震动到神经冲动的转换，并传递到大脑。</a:t>
            </a:r>
            <a:endParaRPr lang="en-US" altLang="zh-CN" dirty="0"/>
          </a:p>
          <a:p>
            <a:pPr marL="285750" indent="-285750">
              <a:buFont typeface="Arial" panose="020B0604020202020204" pitchFamily="34" charset="0"/>
              <a:buChar char="•"/>
            </a:pPr>
            <a:endParaRPr lang="en-US" altLang="zh-CN" dirty="0"/>
          </a:p>
          <a:p>
            <a:pPr marL="285750" indent="-285750">
              <a:buFont typeface="Wingdings" panose="05000000000000000000" pitchFamily="2" charset="2"/>
              <a:buChar char="u"/>
            </a:pPr>
            <a:r>
              <a:rPr lang="zh-CN" altLang="zh-CN" dirty="0"/>
              <a:t>正常人耳感知的频率范围</a:t>
            </a:r>
            <a:r>
              <a:rPr lang="zh-CN" altLang="en-US" dirty="0"/>
              <a:t>：</a:t>
            </a:r>
            <a:r>
              <a:rPr lang="en-US" altLang="zh-CN" dirty="0">
                <a:solidFill>
                  <a:schemeClr val="accent2"/>
                </a:solidFill>
              </a:rPr>
              <a:t>20Hz~20kHz</a:t>
            </a:r>
            <a:r>
              <a:rPr lang="zh-CN" altLang="zh-CN" dirty="0"/>
              <a:t>。</a:t>
            </a:r>
            <a:endParaRPr lang="zh-CN" altLang="en-US" dirty="0"/>
          </a:p>
        </p:txBody>
      </p:sp>
      <p:sp>
        <p:nvSpPr>
          <p:cNvPr id="8" name="文本框 7">
            <a:extLst>
              <a:ext uri="{FF2B5EF4-FFF2-40B4-BE49-F238E27FC236}">
                <a16:creationId xmlns:a16="http://schemas.microsoft.com/office/drawing/2014/main" id="{05A6838C-4BB2-40B2-895A-6898DB23AB10}"/>
              </a:ext>
            </a:extLst>
          </p:cNvPr>
          <p:cNvSpPr txBox="1"/>
          <p:nvPr/>
        </p:nvSpPr>
        <p:spPr>
          <a:xfrm>
            <a:off x="1553221" y="6104335"/>
            <a:ext cx="5262979" cy="369332"/>
          </a:xfrm>
          <a:prstGeom prst="rect">
            <a:avLst/>
          </a:prstGeom>
          <a:noFill/>
        </p:spPr>
        <p:txBody>
          <a:bodyPr wrap="none" rtlCol="0">
            <a:spAutoFit/>
          </a:bodyPr>
          <a:lstStyle/>
          <a:p>
            <a:r>
              <a:rPr lang="zh-CN" altLang="zh-CN" dirty="0"/>
              <a:t>（图片来源：《语音信号处理》，韩纪庆等编著）</a:t>
            </a:r>
            <a:endParaRPr lang="zh-CN" altLang="en-US" dirty="0"/>
          </a:p>
        </p:txBody>
      </p:sp>
    </p:spTree>
    <p:extLst>
      <p:ext uri="{BB962C8B-B14F-4D97-AF65-F5344CB8AC3E}">
        <p14:creationId xmlns:p14="http://schemas.microsoft.com/office/powerpoint/2010/main" val="158812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1">
            <a:extLst>
              <a:ext uri="{FF2B5EF4-FFF2-40B4-BE49-F238E27FC236}">
                <a16:creationId xmlns:a16="http://schemas.microsoft.com/office/drawing/2014/main" id="{566D3D2A-5B3D-43FD-BF6B-BDD7EC710611}"/>
              </a:ext>
            </a:extLst>
          </p:cNvPr>
          <p:cNvSpPr>
            <a:spLocks noGrp="1"/>
          </p:cNvSpPr>
          <p:nvPr>
            <p:ph idx="1"/>
          </p:nvPr>
        </p:nvSpPr>
        <p:spPr>
          <a:xfrm>
            <a:off x="917944" y="1608730"/>
            <a:ext cx="10061943" cy="2293175"/>
          </a:xfrm>
        </p:spPr>
        <p:txBody>
          <a:bodyPr>
            <a:noAutofit/>
          </a:bodyPr>
          <a:lstStyle/>
          <a:p>
            <a:r>
              <a:rPr lang="zh-CN" altLang="zh-CN" sz="2000" dirty="0"/>
              <a:t>人的大脑从出生婴儿开始，就不断在学习外界的声音，经过长时间的潜移默化，最终才听懂人类的语言。</a:t>
            </a:r>
            <a:r>
              <a:rPr lang="zh-CN" altLang="zh-CN" sz="2000" b="1" dirty="0"/>
              <a:t>机器</a:t>
            </a:r>
            <a:r>
              <a:rPr lang="zh-CN" altLang="en-US" sz="2000" b="1" dirty="0"/>
              <a:t>跟人一样，需要</a:t>
            </a:r>
            <a:r>
              <a:rPr lang="zh-CN" altLang="zh-CN" sz="2000" b="1" dirty="0"/>
              <a:t>学习语言的共性和发音的规律</a:t>
            </a:r>
            <a:r>
              <a:rPr lang="zh-CN" altLang="en-US" sz="2000" b="1" dirty="0"/>
              <a:t>，才能进行</a:t>
            </a:r>
            <a:r>
              <a:rPr lang="zh-CN" altLang="zh-CN" sz="2000" b="1" dirty="0"/>
              <a:t>语音识别。</a:t>
            </a:r>
            <a:endParaRPr lang="en-US" altLang="zh-CN" sz="2000" b="1" dirty="0"/>
          </a:p>
          <a:p>
            <a:r>
              <a:rPr lang="zh-CN" altLang="zh-CN" sz="2000" dirty="0"/>
              <a:t>音素（</a:t>
            </a:r>
            <a:r>
              <a:rPr lang="en-US" altLang="zh-CN" sz="2000" dirty="0"/>
              <a:t>phone</a:t>
            </a:r>
            <a:r>
              <a:rPr lang="zh-CN" altLang="zh-CN" sz="2000" dirty="0"/>
              <a:t>）是构成语音的最小单位。英语中有</a:t>
            </a:r>
            <a:r>
              <a:rPr lang="en-US" altLang="zh-CN" sz="2000" dirty="0"/>
              <a:t>48</a:t>
            </a:r>
            <a:r>
              <a:rPr lang="zh-CN" altLang="zh-CN" sz="2000" dirty="0"/>
              <a:t>个音素（</a:t>
            </a:r>
            <a:r>
              <a:rPr lang="en-US" altLang="zh-CN" sz="2000" dirty="0"/>
              <a:t>20</a:t>
            </a:r>
            <a:r>
              <a:rPr lang="zh-CN" altLang="zh-CN" sz="2000" dirty="0"/>
              <a:t>个元音和</a:t>
            </a:r>
            <a:r>
              <a:rPr lang="en-US" altLang="zh-CN" sz="2000" dirty="0"/>
              <a:t>28</a:t>
            </a:r>
            <a:r>
              <a:rPr lang="zh-CN" altLang="zh-CN" sz="2000" dirty="0"/>
              <a:t>个辅音）。采用元音和辅音来分类，汉语普通话有</a:t>
            </a:r>
            <a:r>
              <a:rPr lang="en-US" altLang="zh-CN" sz="2000" dirty="0"/>
              <a:t>32</a:t>
            </a:r>
            <a:r>
              <a:rPr lang="zh-CN" altLang="zh-CN" sz="2000" dirty="0"/>
              <a:t>个音素，包括元音</a:t>
            </a:r>
            <a:r>
              <a:rPr lang="en-US" altLang="zh-CN" sz="2000" dirty="0"/>
              <a:t>10</a:t>
            </a:r>
            <a:r>
              <a:rPr lang="zh-CN" altLang="zh-CN" sz="2000" dirty="0"/>
              <a:t>个，辅音</a:t>
            </a:r>
            <a:r>
              <a:rPr lang="en-US" altLang="zh-CN" sz="2000" dirty="0"/>
              <a:t>22</a:t>
            </a:r>
            <a:r>
              <a:rPr lang="zh-CN" altLang="zh-CN" sz="2000" dirty="0"/>
              <a:t>个。</a:t>
            </a:r>
            <a:endParaRPr lang="en-US" altLang="zh-CN" sz="2000" dirty="0"/>
          </a:p>
          <a:p>
            <a:r>
              <a:rPr lang="zh-CN" altLang="zh-CN" sz="2000" dirty="0"/>
              <a:t>但普通话的韵母很多是复韵母，不是简单的元音，因此拼音一般分为声母（</a:t>
            </a:r>
            <a:r>
              <a:rPr lang="en-US" altLang="zh-CN" sz="2000" dirty="0"/>
              <a:t>initial</a:t>
            </a:r>
            <a:r>
              <a:rPr lang="zh-CN" altLang="zh-CN" sz="2000" dirty="0"/>
              <a:t>）和韵母（</a:t>
            </a:r>
            <a:r>
              <a:rPr lang="en-US" altLang="zh-CN" sz="2000" dirty="0"/>
              <a:t>final</a:t>
            </a:r>
            <a:r>
              <a:rPr lang="zh-CN" altLang="zh-CN" sz="2000" dirty="0"/>
              <a:t>），经过扩充和调整后，</a:t>
            </a:r>
            <a:r>
              <a:rPr lang="zh-CN" altLang="en-US" sz="2000" dirty="0"/>
              <a:t>包含</a:t>
            </a:r>
            <a:r>
              <a:rPr lang="en-US" altLang="zh-CN" sz="2000" dirty="0">
                <a:solidFill>
                  <a:srgbClr val="FF0000"/>
                </a:solidFill>
              </a:rPr>
              <a:t>27</a:t>
            </a:r>
            <a:r>
              <a:rPr lang="zh-CN" altLang="zh-CN" sz="2000" dirty="0">
                <a:solidFill>
                  <a:srgbClr val="FF0000"/>
                </a:solidFill>
              </a:rPr>
              <a:t>个声母和</a:t>
            </a:r>
            <a:r>
              <a:rPr lang="en-US" altLang="zh-CN" sz="2000" dirty="0">
                <a:solidFill>
                  <a:srgbClr val="FF0000"/>
                </a:solidFill>
              </a:rPr>
              <a:t>38</a:t>
            </a:r>
            <a:r>
              <a:rPr lang="zh-CN" altLang="zh-CN" sz="2000" dirty="0">
                <a:solidFill>
                  <a:srgbClr val="FF0000"/>
                </a:solidFill>
              </a:rPr>
              <a:t>个韵母</a:t>
            </a:r>
            <a:r>
              <a:rPr lang="zh-CN" altLang="en-US" sz="2000" dirty="0">
                <a:solidFill>
                  <a:srgbClr val="FF0000"/>
                </a:solidFill>
              </a:rPr>
              <a:t>（不带声调）</a:t>
            </a:r>
            <a:r>
              <a:rPr lang="zh-CN" altLang="en-US" sz="2000" dirty="0"/>
              <a:t>。</a:t>
            </a:r>
            <a:endParaRPr lang="zh-CN" altLang="zh-CN" sz="2000" dirty="0"/>
          </a:p>
          <a:p>
            <a:endParaRPr lang="zh-CN" altLang="zh-CN" sz="2000" dirty="0"/>
          </a:p>
          <a:p>
            <a:pPr marL="0" indent="0">
              <a:buNone/>
            </a:pPr>
            <a:endParaRPr lang="zh-CN" altLang="en-US" sz="2000" dirty="0"/>
          </a:p>
        </p:txBody>
      </p:sp>
      <p:sp>
        <p:nvSpPr>
          <p:cNvPr id="3" name="标题 2">
            <a:extLst>
              <a:ext uri="{FF2B5EF4-FFF2-40B4-BE49-F238E27FC236}">
                <a16:creationId xmlns:a16="http://schemas.microsoft.com/office/drawing/2014/main" id="{BEFB6B77-F2DE-4DA0-8C06-455577AD5C90}"/>
              </a:ext>
            </a:extLst>
          </p:cNvPr>
          <p:cNvSpPr>
            <a:spLocks noGrp="1"/>
          </p:cNvSpPr>
          <p:nvPr>
            <p:ph type="title"/>
          </p:nvPr>
        </p:nvSpPr>
        <p:spPr/>
        <p:txBody>
          <a:bodyPr/>
          <a:lstStyle/>
          <a:p>
            <a:r>
              <a:rPr lang="en-US" altLang="zh-CN" dirty="0"/>
              <a:t>1.2 </a:t>
            </a:r>
            <a:r>
              <a:rPr lang="zh-CN" altLang="en-US" dirty="0"/>
              <a:t>语音识别过程</a:t>
            </a:r>
          </a:p>
        </p:txBody>
      </p:sp>
      <p:graphicFrame>
        <p:nvGraphicFramePr>
          <p:cNvPr id="4" name="表格 3">
            <a:extLst>
              <a:ext uri="{FF2B5EF4-FFF2-40B4-BE49-F238E27FC236}">
                <a16:creationId xmlns:a16="http://schemas.microsoft.com/office/drawing/2014/main" id="{BE9D67F7-8DA7-4844-BE9E-3180C06359DD}"/>
              </a:ext>
            </a:extLst>
          </p:cNvPr>
          <p:cNvGraphicFramePr>
            <a:graphicFrameLocks noGrp="1"/>
          </p:cNvGraphicFramePr>
          <p:nvPr>
            <p:extLst>
              <p:ext uri="{D42A27DB-BD31-4B8C-83A1-F6EECF244321}">
                <p14:modId xmlns:p14="http://schemas.microsoft.com/office/powerpoint/2010/main" val="2053869524"/>
              </p:ext>
            </p:extLst>
          </p:nvPr>
        </p:nvGraphicFramePr>
        <p:xfrm>
          <a:off x="1982363" y="4097351"/>
          <a:ext cx="7580445" cy="1717117"/>
        </p:xfrm>
        <a:graphic>
          <a:graphicData uri="http://schemas.openxmlformats.org/drawingml/2006/table">
            <a:tbl>
              <a:tblPr firstRow="1" firstCol="1" bandRow="1">
                <a:tableStyleId>{5940675A-B579-460E-94D1-54222C63F5DA}</a:tableStyleId>
              </a:tblPr>
              <a:tblGrid>
                <a:gridCol w="1521674">
                  <a:extLst>
                    <a:ext uri="{9D8B030D-6E8A-4147-A177-3AD203B41FA5}">
                      <a16:colId xmlns:a16="http://schemas.microsoft.com/office/drawing/2014/main" val="3945653212"/>
                    </a:ext>
                  </a:extLst>
                </a:gridCol>
                <a:gridCol w="6058771">
                  <a:extLst>
                    <a:ext uri="{9D8B030D-6E8A-4147-A177-3AD203B41FA5}">
                      <a16:colId xmlns:a16="http://schemas.microsoft.com/office/drawing/2014/main" val="4112429770"/>
                    </a:ext>
                  </a:extLst>
                </a:gridCol>
              </a:tblGrid>
              <a:tr h="686847">
                <a:tc>
                  <a:txBody>
                    <a:bodyPr/>
                    <a:lstStyle/>
                    <a:p>
                      <a:pPr algn="just">
                        <a:spcAft>
                          <a:spcPts val="0"/>
                        </a:spcAft>
                      </a:pPr>
                      <a:r>
                        <a:rPr lang="zh-CN" sz="1800" kern="100">
                          <a:effectLst/>
                        </a:rPr>
                        <a:t>声母（</a:t>
                      </a:r>
                      <a:r>
                        <a:rPr lang="en-US" sz="1800" kern="100">
                          <a:effectLst/>
                        </a:rPr>
                        <a:t>27</a:t>
                      </a:r>
                      <a:r>
                        <a:rPr lang="zh-CN" sz="1800" kern="100">
                          <a:effectLst/>
                        </a:rPr>
                        <a:t>个）</a:t>
                      </a:r>
                      <a:endParaRPr lang="zh-CN" sz="1800" kern="100">
                        <a:effectLst/>
                        <a:latin typeface="Calibri" panose="020F0502020204030204" pitchFamily="34" charset="0"/>
                        <a:ea typeface="华文楷体" panose="0201060004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b  p  m  f  d  t  n  l  g  k  h  j  q  x  </a:t>
                      </a:r>
                      <a:r>
                        <a:rPr lang="en-US" sz="1800" kern="100" dirty="0" err="1">
                          <a:effectLst/>
                        </a:rPr>
                        <a:t>zh</a:t>
                      </a:r>
                      <a:r>
                        <a:rPr lang="en-US" sz="1800" kern="100" dirty="0">
                          <a:effectLst/>
                        </a:rPr>
                        <a:t>  </a:t>
                      </a:r>
                      <a:r>
                        <a:rPr lang="en-US" sz="1800" kern="100" dirty="0" err="1">
                          <a:effectLst/>
                        </a:rPr>
                        <a:t>ch</a:t>
                      </a:r>
                      <a:r>
                        <a:rPr lang="en-US" sz="1800" kern="100" dirty="0">
                          <a:effectLst/>
                        </a:rPr>
                        <a:t>  </a:t>
                      </a:r>
                      <a:r>
                        <a:rPr lang="en-US" sz="1800" kern="100" dirty="0" err="1">
                          <a:effectLst/>
                        </a:rPr>
                        <a:t>sh</a:t>
                      </a:r>
                      <a:r>
                        <a:rPr lang="en-US" sz="1800" kern="100" dirty="0">
                          <a:effectLst/>
                        </a:rPr>
                        <a:t>  r  z  c  s  _a  _o  _e  _y  _w _v</a:t>
                      </a:r>
                      <a:endParaRPr lang="zh-CN" sz="1800" kern="100" dirty="0">
                        <a:effectLst/>
                        <a:latin typeface="Calibri" panose="020F0502020204030204" pitchFamily="34" charset="0"/>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82794077"/>
                  </a:ext>
                </a:extLst>
              </a:tr>
              <a:tr h="1030270">
                <a:tc>
                  <a:txBody>
                    <a:bodyPr/>
                    <a:lstStyle/>
                    <a:p>
                      <a:pPr algn="just">
                        <a:spcAft>
                          <a:spcPts val="0"/>
                        </a:spcAft>
                      </a:pPr>
                      <a:r>
                        <a:rPr lang="zh-CN" sz="1800" kern="100">
                          <a:effectLst/>
                        </a:rPr>
                        <a:t>韵母（</a:t>
                      </a:r>
                      <a:r>
                        <a:rPr lang="en-US" sz="1800" kern="100">
                          <a:effectLst/>
                        </a:rPr>
                        <a:t>38</a:t>
                      </a:r>
                      <a:r>
                        <a:rPr lang="zh-CN" sz="1800" kern="100">
                          <a:effectLst/>
                        </a:rPr>
                        <a:t>个）</a:t>
                      </a:r>
                      <a:endParaRPr lang="zh-CN" sz="1800" kern="100">
                        <a:effectLst/>
                        <a:latin typeface="Calibri" panose="020F0502020204030204" pitchFamily="34" charset="0"/>
                        <a:ea typeface="华文楷体" panose="0201060004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1800" kern="1200" dirty="0">
                          <a:solidFill>
                            <a:schemeClr val="tx1"/>
                          </a:solidFill>
                          <a:effectLst/>
                          <a:latin typeface="+mn-lt"/>
                          <a:ea typeface="+mn-ea"/>
                          <a:cs typeface="+mn-cs"/>
                        </a:rPr>
                        <a:t>a  o  e  </a:t>
                      </a:r>
                      <a:r>
                        <a:rPr lang="en-US" altLang="zh-CN" sz="1800" kern="1200" dirty="0" err="1">
                          <a:solidFill>
                            <a:schemeClr val="tx1"/>
                          </a:solidFill>
                          <a:effectLst/>
                          <a:latin typeface="+mn-lt"/>
                          <a:ea typeface="+mn-ea"/>
                          <a:cs typeface="+mn-cs"/>
                        </a:rPr>
                        <a:t>i</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i</a:t>
                      </a:r>
                      <a:r>
                        <a:rPr lang="en-US" altLang="zh-CN" sz="1800" kern="1200" dirty="0">
                          <a:solidFill>
                            <a:schemeClr val="tx1"/>
                          </a:solidFill>
                          <a:effectLst/>
                          <a:latin typeface="+mn-lt"/>
                          <a:ea typeface="+mn-ea"/>
                          <a:cs typeface="+mn-cs"/>
                        </a:rPr>
                        <a:t>(</a:t>
                      </a:r>
                      <a:r>
                        <a:rPr lang="zh-CN" altLang="zh-CN" sz="1800" kern="1200" dirty="0">
                          <a:solidFill>
                            <a:schemeClr val="tx1"/>
                          </a:solidFill>
                          <a:effectLst/>
                          <a:latin typeface="+mn-lt"/>
                          <a:ea typeface="+mn-ea"/>
                          <a:cs typeface="+mn-cs"/>
                        </a:rPr>
                        <a:t>前</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i</a:t>
                      </a:r>
                      <a:r>
                        <a:rPr lang="en-US" altLang="zh-CN" sz="1800" kern="1200" dirty="0">
                          <a:solidFill>
                            <a:schemeClr val="tx1"/>
                          </a:solidFill>
                          <a:effectLst/>
                          <a:latin typeface="+mn-lt"/>
                          <a:ea typeface="+mn-ea"/>
                          <a:cs typeface="+mn-cs"/>
                        </a:rPr>
                        <a:t>(</a:t>
                      </a:r>
                      <a:r>
                        <a:rPr lang="zh-CN" altLang="zh-CN" sz="1800" kern="1200" dirty="0">
                          <a:solidFill>
                            <a:schemeClr val="tx1"/>
                          </a:solidFill>
                          <a:effectLst/>
                          <a:latin typeface="+mn-lt"/>
                          <a:ea typeface="+mn-ea"/>
                          <a:cs typeface="+mn-cs"/>
                        </a:rPr>
                        <a:t>后</a:t>
                      </a:r>
                      <a:r>
                        <a:rPr lang="en-US" altLang="zh-CN" sz="1800" kern="1200" dirty="0">
                          <a:solidFill>
                            <a:schemeClr val="tx1"/>
                          </a:solidFill>
                          <a:effectLst/>
                          <a:latin typeface="+mn-lt"/>
                          <a:ea typeface="+mn-ea"/>
                          <a:cs typeface="+mn-cs"/>
                        </a:rPr>
                        <a:t>)  u  v  </a:t>
                      </a:r>
                      <a:r>
                        <a:rPr lang="en-US" altLang="zh-CN" sz="1800" kern="1200" dirty="0" err="1">
                          <a:solidFill>
                            <a:schemeClr val="tx1"/>
                          </a:solidFill>
                          <a:effectLst/>
                          <a:latin typeface="+mn-lt"/>
                          <a:ea typeface="+mn-ea"/>
                          <a:cs typeface="+mn-cs"/>
                        </a:rPr>
                        <a:t>er</a:t>
                      </a:r>
                      <a:r>
                        <a:rPr lang="en-US" altLang="zh-CN" sz="1800" kern="1200" dirty="0">
                          <a:solidFill>
                            <a:schemeClr val="tx1"/>
                          </a:solidFill>
                          <a:effectLst/>
                          <a:latin typeface="+mn-lt"/>
                          <a:ea typeface="+mn-ea"/>
                          <a:cs typeface="+mn-cs"/>
                        </a:rPr>
                        <a:t>  ai  </a:t>
                      </a:r>
                      <a:r>
                        <a:rPr lang="en-US" altLang="zh-CN" sz="1800" kern="1200" dirty="0" err="1">
                          <a:solidFill>
                            <a:schemeClr val="tx1"/>
                          </a:solidFill>
                          <a:effectLst/>
                          <a:latin typeface="+mn-lt"/>
                          <a:ea typeface="+mn-ea"/>
                          <a:cs typeface="+mn-cs"/>
                        </a:rPr>
                        <a:t>ei</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ao</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ou</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ia</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ie</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ua</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uo</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ve</a:t>
                      </a:r>
                      <a:r>
                        <a:rPr lang="en-US" altLang="zh-CN" sz="1800" kern="1200" dirty="0">
                          <a:solidFill>
                            <a:schemeClr val="tx1"/>
                          </a:solidFill>
                          <a:effectLst/>
                          <a:latin typeface="+mn-lt"/>
                          <a:ea typeface="+mn-ea"/>
                          <a:cs typeface="+mn-cs"/>
                        </a:rPr>
                        <a:t>(</a:t>
                      </a:r>
                      <a:r>
                        <a:rPr lang="en-US" altLang="zh-CN" sz="1800" kern="1200" dirty="0" err="1">
                          <a:solidFill>
                            <a:schemeClr val="tx1"/>
                          </a:solidFill>
                          <a:effectLst/>
                          <a:latin typeface="+mn-lt"/>
                          <a:ea typeface="+mn-ea"/>
                          <a:cs typeface="+mn-cs"/>
                        </a:rPr>
                        <a:t>üe</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iao</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iou</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uai</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uei</a:t>
                      </a:r>
                      <a:r>
                        <a:rPr lang="en-US" altLang="zh-CN" sz="1800" kern="1200" dirty="0">
                          <a:solidFill>
                            <a:schemeClr val="tx1"/>
                          </a:solidFill>
                          <a:effectLst/>
                          <a:latin typeface="+mn-lt"/>
                          <a:ea typeface="+mn-ea"/>
                          <a:cs typeface="+mn-cs"/>
                        </a:rPr>
                        <a:t>  an  </a:t>
                      </a:r>
                      <a:r>
                        <a:rPr lang="en-US" altLang="zh-CN" sz="1800" kern="1200" dirty="0" err="1">
                          <a:solidFill>
                            <a:schemeClr val="tx1"/>
                          </a:solidFill>
                          <a:effectLst/>
                          <a:latin typeface="+mn-lt"/>
                          <a:ea typeface="+mn-ea"/>
                          <a:cs typeface="+mn-cs"/>
                        </a:rPr>
                        <a:t>ian</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uan</a:t>
                      </a:r>
                      <a:r>
                        <a:rPr lang="en-US" altLang="zh-CN" sz="1800" kern="1200" dirty="0">
                          <a:solidFill>
                            <a:schemeClr val="tx1"/>
                          </a:solidFill>
                          <a:effectLst/>
                          <a:latin typeface="+mn-lt"/>
                          <a:ea typeface="+mn-ea"/>
                          <a:cs typeface="+mn-cs"/>
                        </a:rPr>
                        <a:t>  van(</a:t>
                      </a:r>
                      <a:r>
                        <a:rPr lang="en-US" altLang="zh-CN" sz="1800" kern="1200" dirty="0" err="1">
                          <a:solidFill>
                            <a:schemeClr val="tx1"/>
                          </a:solidFill>
                          <a:effectLst/>
                          <a:latin typeface="+mn-lt"/>
                          <a:ea typeface="+mn-ea"/>
                          <a:cs typeface="+mn-cs"/>
                        </a:rPr>
                        <a:t>üan</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en</a:t>
                      </a:r>
                      <a:r>
                        <a:rPr lang="en-US" altLang="zh-CN" sz="1800" kern="1200" dirty="0">
                          <a:solidFill>
                            <a:schemeClr val="tx1"/>
                          </a:solidFill>
                          <a:effectLst/>
                          <a:latin typeface="+mn-lt"/>
                          <a:ea typeface="+mn-ea"/>
                          <a:cs typeface="+mn-cs"/>
                        </a:rPr>
                        <a:t>  in  </a:t>
                      </a:r>
                      <a:r>
                        <a:rPr lang="en-US" altLang="zh-CN" sz="1800" kern="1200" dirty="0" err="1">
                          <a:solidFill>
                            <a:schemeClr val="tx1"/>
                          </a:solidFill>
                          <a:effectLst/>
                          <a:latin typeface="+mn-lt"/>
                          <a:ea typeface="+mn-ea"/>
                          <a:cs typeface="+mn-cs"/>
                        </a:rPr>
                        <a:t>uen</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vn</a:t>
                      </a:r>
                      <a:r>
                        <a:rPr lang="en-US" altLang="zh-CN" sz="1800" kern="1200" dirty="0">
                          <a:solidFill>
                            <a:schemeClr val="tx1"/>
                          </a:solidFill>
                          <a:effectLst/>
                          <a:latin typeface="+mn-lt"/>
                          <a:ea typeface="+mn-ea"/>
                          <a:cs typeface="+mn-cs"/>
                        </a:rPr>
                        <a:t>(</a:t>
                      </a:r>
                      <a:r>
                        <a:rPr lang="en-US" altLang="zh-CN" sz="1800" kern="1200" dirty="0" err="1">
                          <a:solidFill>
                            <a:schemeClr val="tx1"/>
                          </a:solidFill>
                          <a:effectLst/>
                          <a:latin typeface="+mn-lt"/>
                          <a:ea typeface="+mn-ea"/>
                          <a:cs typeface="+mn-cs"/>
                        </a:rPr>
                        <a:t>ün</a:t>
                      </a:r>
                      <a:r>
                        <a:rPr lang="en-US" altLang="zh-CN" sz="1800" kern="1200" dirty="0">
                          <a:solidFill>
                            <a:schemeClr val="tx1"/>
                          </a:solidFill>
                          <a:effectLst/>
                          <a:latin typeface="+mn-lt"/>
                          <a:ea typeface="+mn-ea"/>
                          <a:cs typeface="+mn-cs"/>
                        </a:rPr>
                        <a:t>)  ang  </a:t>
                      </a:r>
                      <a:r>
                        <a:rPr lang="en-US" altLang="zh-CN" sz="1800" kern="1200" dirty="0" err="1">
                          <a:solidFill>
                            <a:schemeClr val="tx1"/>
                          </a:solidFill>
                          <a:effectLst/>
                          <a:latin typeface="+mn-lt"/>
                          <a:ea typeface="+mn-ea"/>
                          <a:cs typeface="+mn-cs"/>
                        </a:rPr>
                        <a:t>iang</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uang</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eng</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ing</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ueng</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ong</a:t>
                      </a:r>
                      <a:r>
                        <a:rPr lang="en-US" altLang="zh-CN" sz="1800" kern="1200" dirty="0">
                          <a:solidFill>
                            <a:schemeClr val="tx1"/>
                          </a:solidFill>
                          <a:effectLst/>
                          <a:latin typeface="+mn-lt"/>
                          <a:ea typeface="+mn-ea"/>
                          <a:cs typeface="+mn-cs"/>
                        </a:rPr>
                        <a:t>  </a:t>
                      </a:r>
                      <a:r>
                        <a:rPr lang="en-US" altLang="zh-CN" sz="1800" kern="1200" dirty="0" err="1">
                          <a:solidFill>
                            <a:schemeClr val="tx1"/>
                          </a:solidFill>
                          <a:effectLst/>
                          <a:latin typeface="+mn-lt"/>
                          <a:ea typeface="+mn-ea"/>
                          <a:cs typeface="+mn-cs"/>
                        </a:rPr>
                        <a:t>iong</a:t>
                      </a:r>
                      <a:endParaRPr lang="zh-CN" sz="1800" kern="100" dirty="0">
                        <a:effectLst/>
                        <a:latin typeface="Calibri" panose="020F0502020204030204" pitchFamily="34" charset="0"/>
                        <a:ea typeface="华文楷体" panose="0201060004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49809971"/>
                  </a:ext>
                </a:extLst>
              </a:tr>
            </a:tbl>
          </a:graphicData>
        </a:graphic>
      </p:graphicFrame>
    </p:spTree>
    <p:custDataLst>
      <p:tags r:id="rId1"/>
    </p:custDataLst>
    <p:extLst>
      <p:ext uri="{BB962C8B-B14F-4D97-AF65-F5344CB8AC3E}">
        <p14:creationId xmlns:p14="http://schemas.microsoft.com/office/powerpoint/2010/main" val="37657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1">
                <a:extLst>
                  <a:ext uri="{FF2B5EF4-FFF2-40B4-BE49-F238E27FC236}">
                    <a16:creationId xmlns:a16="http://schemas.microsoft.com/office/drawing/2014/main" id="{566D3D2A-5B3D-43FD-BF6B-BDD7EC710611}"/>
                  </a:ext>
                </a:extLst>
              </p:cNvPr>
              <p:cNvSpPr>
                <a:spLocks noGrp="1"/>
              </p:cNvSpPr>
              <p:nvPr>
                <p:ph idx="1"/>
              </p:nvPr>
            </p:nvSpPr>
            <p:spPr>
              <a:xfrm>
                <a:off x="917944" y="1608729"/>
                <a:ext cx="10061943" cy="4525962"/>
              </a:xfrm>
            </p:spPr>
            <p:txBody>
              <a:bodyPr/>
              <a:lstStyle/>
              <a:p>
                <a:r>
                  <a:rPr lang="zh-CN" altLang="en-US" sz="2800" dirty="0"/>
                  <a:t>语音识别的任务为，找到对应观察序列</a:t>
                </a:r>
                <a14:m>
                  <m:oMath xmlns:m="http://schemas.openxmlformats.org/officeDocument/2006/math">
                    <m:r>
                      <a:rPr lang="en-US" altLang="zh-CN" sz="2800" i="1" dirty="0">
                        <a:latin typeface="Cambria Math"/>
                      </a:rPr>
                      <m:t>𝑂</m:t>
                    </m:r>
                  </m:oMath>
                </a14:m>
                <a:r>
                  <a:rPr lang="zh-CN" altLang="en-US" sz="2800" dirty="0"/>
                  <a:t>的最可能的词序列</a:t>
                </a:r>
                <a14:m>
                  <m:oMath xmlns:m="http://schemas.openxmlformats.org/officeDocument/2006/math">
                    <m:acc>
                      <m:accPr>
                        <m:chr m:val="̂"/>
                        <m:ctrlPr>
                          <a:rPr lang="zh-CN" altLang="en-US" sz="2800" i="1" smtClean="0">
                            <a:latin typeface="Cambria Math" panose="02040503050406030204" pitchFamily="18" charset="0"/>
                          </a:rPr>
                        </m:ctrlPr>
                      </m:accPr>
                      <m:e>
                        <m:r>
                          <a:rPr lang="en-US" altLang="zh-CN" sz="2800" b="0" i="1" smtClean="0">
                            <a:latin typeface="Cambria Math"/>
                          </a:rPr>
                          <m:t>𝑊</m:t>
                        </m:r>
                      </m:e>
                    </m:acc>
                  </m:oMath>
                </a14:m>
                <a:r>
                  <a:rPr lang="zh-CN" altLang="en-US" sz="2800" dirty="0"/>
                  <a:t>。按贝叶斯准则：</a:t>
                </a:r>
                <a:endParaRPr lang="en-US" altLang="zh-CN" sz="2800" dirty="0"/>
              </a:p>
              <a:p>
                <a:pPr marL="109537" indent="0">
                  <a:buNone/>
                </a:pPr>
                <a14:m>
                  <m:oMathPara xmlns:m="http://schemas.openxmlformats.org/officeDocument/2006/math">
                    <m:oMathParaPr>
                      <m:jc m:val="centerGroup"/>
                    </m:oMathParaPr>
                    <m:oMath xmlns:m="http://schemas.openxmlformats.org/officeDocument/2006/math">
                      <m:acc>
                        <m:accPr>
                          <m:chr m:val="̂"/>
                          <m:ctrlPr>
                            <a:rPr lang="zh-CN" altLang="en-US" sz="2800" i="1" smtClean="0">
                              <a:latin typeface="Cambria Math" panose="02040503050406030204" pitchFamily="18" charset="0"/>
                            </a:rPr>
                          </m:ctrlPr>
                        </m:accPr>
                        <m:e>
                          <m:r>
                            <a:rPr lang="en-US" altLang="zh-CN" sz="2800" b="0" i="1" smtClean="0">
                              <a:latin typeface="Cambria Math"/>
                            </a:rPr>
                            <m:t>𝑊</m:t>
                          </m:r>
                        </m:e>
                      </m:acc>
                      <m:r>
                        <a:rPr lang="en-US" altLang="zh-CN" sz="2800" b="0" i="1" smtClean="0">
                          <a:latin typeface="Cambria Math"/>
                        </a:rPr>
                        <m:t>=</m:t>
                      </m:r>
                      <m:r>
                        <a:rPr lang="en-US" altLang="zh-CN" sz="2800" b="0" i="1" smtClean="0">
                          <a:latin typeface="Cambria Math"/>
                        </a:rPr>
                        <m:t>𝑎𝑟𝑔</m:t>
                      </m:r>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a:rPr>
                                <m:t>max</m:t>
                              </m:r>
                            </m:e>
                            <m:lim>
                              <m:r>
                                <a:rPr lang="en-US" altLang="zh-CN" sz="2800" b="0" i="1" smtClean="0">
                                  <a:latin typeface="Cambria Math"/>
                                </a:rPr>
                                <m:t>𝑊</m:t>
                              </m:r>
                            </m:lim>
                          </m:limLow>
                        </m:fName>
                        <m:e>
                          <m:r>
                            <a:rPr lang="en-US" altLang="zh-CN" sz="2800" b="0" i="1" smtClean="0">
                              <a:latin typeface="Cambria Math"/>
                            </a:rPr>
                            <m:t>𝑃</m:t>
                          </m:r>
                          <m:d>
                            <m:dPr>
                              <m:ctrlPr>
                                <a:rPr lang="en-US" altLang="zh-CN" sz="2800" b="0" i="1" smtClean="0">
                                  <a:latin typeface="Cambria Math" panose="02040503050406030204" pitchFamily="18" charset="0"/>
                                </a:rPr>
                              </m:ctrlPr>
                            </m:dPr>
                            <m:e>
                              <m:r>
                                <a:rPr lang="en-US" altLang="zh-CN" sz="2800" b="0" i="1" smtClean="0">
                                  <a:latin typeface="Cambria Math"/>
                                </a:rPr>
                                <m:t>𝑊</m:t>
                              </m:r>
                              <m:r>
                                <a:rPr lang="en-US" altLang="zh-CN" sz="2800" b="0" i="1" smtClean="0">
                                  <a:latin typeface="Cambria Math"/>
                                </a:rPr>
                                <m:t>|</m:t>
                              </m:r>
                              <m:r>
                                <a:rPr lang="en-US" altLang="zh-CN" sz="2800" b="0" i="1" smtClean="0">
                                  <a:latin typeface="Cambria Math"/>
                                </a:rPr>
                                <m:t>𝑂</m:t>
                              </m:r>
                            </m:e>
                          </m:d>
                        </m:e>
                      </m:func>
                      <m:r>
                        <a:rPr lang="en-US" altLang="zh-CN" sz="2800" b="0" i="1" smtClean="0">
                          <a:latin typeface="Cambria Math"/>
                        </a:rPr>
                        <m:t>=</m:t>
                      </m:r>
                      <m:r>
                        <a:rPr lang="en-US" altLang="zh-CN" sz="2800" b="0" i="1" smtClean="0">
                          <a:latin typeface="Cambria Math"/>
                        </a:rPr>
                        <m:t>𝑎𝑟𝑔</m:t>
                      </m:r>
                      <m:r>
                        <m:rPr>
                          <m:sty m:val="p"/>
                        </m:rPr>
                        <a:rPr lang="en-US" altLang="zh-CN" sz="2800" b="0" i="0" smtClean="0">
                          <a:latin typeface="Cambria Math"/>
                        </a:rPr>
                        <m:t>max</m:t>
                      </m:r>
                      <m:f>
                        <m:fPr>
                          <m:ctrlPr>
                            <a:rPr lang="en-US" altLang="zh-CN" sz="2800" b="0" i="1" smtClean="0">
                              <a:latin typeface="Cambria Math" panose="02040503050406030204" pitchFamily="18" charset="0"/>
                            </a:rPr>
                          </m:ctrlPr>
                        </m:fPr>
                        <m:num>
                          <m:r>
                            <a:rPr lang="en-US" altLang="zh-CN" i="1">
                              <a:latin typeface="Cambria Math"/>
                            </a:rPr>
                            <m:t>𝑃</m:t>
                          </m:r>
                          <m:r>
                            <a:rPr lang="en-US" altLang="zh-CN" i="1">
                              <a:latin typeface="Cambria Math"/>
                            </a:rPr>
                            <m:t>(</m:t>
                          </m:r>
                          <m:r>
                            <a:rPr lang="en-US" altLang="zh-CN" i="1">
                              <a:latin typeface="Cambria Math"/>
                            </a:rPr>
                            <m:t>𝑂</m:t>
                          </m:r>
                          <m:r>
                            <a:rPr lang="en-US" altLang="zh-CN" i="1">
                              <a:latin typeface="Cambria Math"/>
                            </a:rPr>
                            <m:t>|</m:t>
                          </m:r>
                          <m:r>
                            <a:rPr lang="en-US" altLang="zh-CN" i="1">
                              <a:latin typeface="Cambria Math"/>
                            </a:rPr>
                            <m:t>𝑊</m:t>
                          </m:r>
                          <m:r>
                            <a:rPr lang="en-US" altLang="zh-CN" i="1">
                              <a:latin typeface="Cambria Math"/>
                            </a:rPr>
                            <m:t>)</m:t>
                          </m:r>
                          <m:r>
                            <a:rPr lang="en-US" altLang="zh-CN" sz="2800" b="0" i="1" smtClean="0">
                              <a:latin typeface="Cambria Math"/>
                            </a:rPr>
                            <m:t>𝑃</m:t>
                          </m:r>
                          <m:d>
                            <m:dPr>
                              <m:ctrlPr>
                                <a:rPr lang="en-US" altLang="zh-CN" sz="2800" b="0" i="1" smtClean="0">
                                  <a:latin typeface="Cambria Math" panose="02040503050406030204" pitchFamily="18" charset="0"/>
                                </a:rPr>
                              </m:ctrlPr>
                            </m:dPr>
                            <m:e>
                              <m:r>
                                <a:rPr lang="en-US" altLang="zh-CN" sz="2800" b="0" i="1" smtClean="0">
                                  <a:latin typeface="Cambria Math"/>
                                </a:rPr>
                                <m:t>𝑊</m:t>
                              </m:r>
                            </m:e>
                          </m:d>
                        </m:num>
                        <m:den>
                          <m:r>
                            <a:rPr lang="en-US" altLang="zh-CN" sz="2800" b="0" i="1" smtClean="0">
                              <a:latin typeface="Cambria Math"/>
                            </a:rPr>
                            <m:t>𝑃</m:t>
                          </m:r>
                          <m:r>
                            <a:rPr lang="en-US" altLang="zh-CN" sz="2800" b="0" i="1" smtClean="0">
                              <a:latin typeface="Cambria Math"/>
                            </a:rPr>
                            <m:t>(</m:t>
                          </m:r>
                          <m:r>
                            <a:rPr lang="en-US" altLang="zh-CN" sz="2800" b="0" i="1" smtClean="0">
                              <a:latin typeface="Cambria Math"/>
                            </a:rPr>
                            <m:t>𝑂</m:t>
                          </m:r>
                          <m:r>
                            <a:rPr lang="en-US" altLang="zh-CN" sz="2800" b="0" i="1" smtClean="0">
                              <a:latin typeface="Cambria Math"/>
                            </a:rPr>
                            <m:t>)</m:t>
                          </m:r>
                        </m:den>
                      </m:f>
                    </m:oMath>
                  </m:oMathPara>
                </a14:m>
                <a:endParaRPr lang="en-US" altLang="zh-CN" sz="2800" dirty="0"/>
              </a:p>
              <a:p>
                <a:pPr marL="109537" indent="0">
                  <a:buNone/>
                </a:pPr>
                <a14:m>
                  <m:oMathPara xmlns:m="http://schemas.openxmlformats.org/officeDocument/2006/math">
                    <m:oMathParaPr>
                      <m:jc m:val="centerGroup"/>
                    </m:oMathParaPr>
                    <m:oMath xmlns:m="http://schemas.openxmlformats.org/officeDocument/2006/math">
                      <m:acc>
                        <m:accPr>
                          <m:chr m:val="̂"/>
                          <m:ctrlPr>
                            <a:rPr lang="zh-CN" altLang="en-US" sz="2800" i="1">
                              <a:latin typeface="Cambria Math" panose="02040503050406030204" pitchFamily="18" charset="0"/>
                            </a:rPr>
                          </m:ctrlPr>
                        </m:accPr>
                        <m:e>
                          <m:r>
                            <a:rPr lang="en-US" altLang="zh-CN" sz="2800" i="1">
                              <a:latin typeface="Cambria Math"/>
                            </a:rPr>
                            <m:t>𝑊</m:t>
                          </m:r>
                        </m:e>
                      </m:acc>
                      <m:r>
                        <a:rPr lang="en-US" altLang="zh-CN" sz="2800" i="1">
                          <a:latin typeface="Cambria Math"/>
                        </a:rPr>
                        <m:t>=</m:t>
                      </m:r>
                      <m:r>
                        <a:rPr lang="en-US" altLang="zh-CN" sz="2800" i="1">
                          <a:latin typeface="Cambria Math"/>
                        </a:rPr>
                        <m:t>𝑎𝑟𝑔</m:t>
                      </m:r>
                      <m:func>
                        <m:funcPr>
                          <m:ctrlPr>
                            <a:rPr lang="en-US" altLang="zh-CN" sz="2800" i="1">
                              <a:latin typeface="Cambria Math" panose="02040503050406030204" pitchFamily="18" charset="0"/>
                            </a:rPr>
                          </m:ctrlPr>
                        </m:funcPr>
                        <m:fName>
                          <m:limLow>
                            <m:limLowPr>
                              <m:ctrlPr>
                                <a:rPr lang="en-US" altLang="zh-CN" sz="2800" i="1">
                                  <a:latin typeface="Cambria Math" panose="02040503050406030204" pitchFamily="18" charset="0"/>
                                </a:rPr>
                              </m:ctrlPr>
                            </m:limLowPr>
                            <m:e>
                              <m:r>
                                <m:rPr>
                                  <m:sty m:val="p"/>
                                </m:rPr>
                                <a:rPr lang="en-US" altLang="zh-CN" sz="2800">
                                  <a:latin typeface="Cambria Math"/>
                                </a:rPr>
                                <m:t>max</m:t>
                              </m:r>
                            </m:e>
                            <m:lim>
                              <m:r>
                                <a:rPr lang="en-US" altLang="zh-CN" sz="2800" i="1">
                                  <a:latin typeface="Cambria Math"/>
                                </a:rPr>
                                <m:t>𝑊</m:t>
                              </m:r>
                            </m:lim>
                          </m:limLow>
                        </m:fName>
                        <m:e>
                          <m:r>
                            <a:rPr lang="en-US" altLang="zh-CN" i="1" smtClean="0">
                              <a:solidFill>
                                <a:srgbClr val="00B0F0"/>
                              </a:solidFill>
                              <a:latin typeface="Cambria Math"/>
                            </a:rPr>
                            <m:t>𝑃</m:t>
                          </m:r>
                          <m:r>
                            <a:rPr lang="en-US" altLang="zh-CN" i="1" smtClean="0">
                              <a:solidFill>
                                <a:srgbClr val="00B0F0"/>
                              </a:solidFill>
                              <a:latin typeface="Cambria Math"/>
                            </a:rPr>
                            <m:t>(</m:t>
                          </m:r>
                          <m:r>
                            <a:rPr lang="en-US" altLang="zh-CN" i="1" smtClean="0">
                              <a:solidFill>
                                <a:srgbClr val="00B0F0"/>
                              </a:solidFill>
                              <a:latin typeface="Cambria Math"/>
                            </a:rPr>
                            <m:t>𝑂</m:t>
                          </m:r>
                          <m:r>
                            <a:rPr lang="en-US" altLang="zh-CN" i="1" smtClean="0">
                              <a:solidFill>
                                <a:srgbClr val="00B0F0"/>
                              </a:solidFill>
                              <a:latin typeface="Cambria Math"/>
                            </a:rPr>
                            <m:t>|</m:t>
                          </m:r>
                          <m:r>
                            <a:rPr lang="en-US" altLang="zh-CN" i="1" smtClean="0">
                              <a:solidFill>
                                <a:srgbClr val="00B0F0"/>
                              </a:solidFill>
                              <a:latin typeface="Cambria Math"/>
                            </a:rPr>
                            <m:t>𝑊</m:t>
                          </m:r>
                          <m:r>
                            <a:rPr lang="en-US" altLang="zh-CN" i="1" smtClean="0">
                              <a:solidFill>
                                <a:srgbClr val="00B0F0"/>
                              </a:solidFill>
                              <a:latin typeface="Cambria Math"/>
                            </a:rPr>
                            <m:t>)</m:t>
                          </m:r>
                          <m:r>
                            <a:rPr lang="en-US" altLang="zh-CN" sz="2800" i="1" smtClean="0">
                              <a:solidFill>
                                <a:srgbClr val="FF0000"/>
                              </a:solidFill>
                              <a:latin typeface="Cambria Math"/>
                            </a:rPr>
                            <m:t>𝑃</m:t>
                          </m:r>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a:rPr>
                                <m:t>𝑊</m:t>
                              </m:r>
                            </m:e>
                          </m:d>
                        </m:e>
                      </m:func>
                    </m:oMath>
                  </m:oMathPara>
                </a14:m>
                <a:endParaRPr lang="en-US" altLang="zh-CN" sz="2800" dirty="0"/>
              </a:p>
              <a:p>
                <a:endParaRPr lang="en-US" altLang="zh-CN" sz="2800" dirty="0"/>
              </a:p>
              <a:p>
                <a:r>
                  <a:rPr lang="zh-CN" altLang="en-US" sz="2800" dirty="0"/>
                  <a:t>要找到最可能的词序列，必须使上式右侧两项的乘积最大。第一项</a:t>
                </a:r>
                <a:r>
                  <a:rPr lang="zh-CN" altLang="en-US" dirty="0"/>
                  <a:t>由</a:t>
                </a:r>
                <a:r>
                  <a:rPr lang="zh-CN" altLang="en-US" dirty="0">
                    <a:solidFill>
                      <a:srgbClr val="00B0F0"/>
                    </a:solidFill>
                  </a:rPr>
                  <a:t>声学模型</a:t>
                </a:r>
                <a:r>
                  <a:rPr lang="zh-CN" altLang="en-US" dirty="0"/>
                  <a:t>决定</a:t>
                </a:r>
                <a:r>
                  <a:rPr lang="zh-CN" altLang="en-US" sz="2800" dirty="0"/>
                  <a:t>，第二项由</a:t>
                </a:r>
                <a:r>
                  <a:rPr lang="zh-CN" altLang="en-US" dirty="0">
                    <a:solidFill>
                      <a:srgbClr val="FF0000"/>
                    </a:solidFill>
                  </a:rPr>
                  <a:t>语言模型</a:t>
                </a:r>
                <a:r>
                  <a:rPr lang="zh-CN" altLang="en-US" sz="2800" dirty="0"/>
                  <a:t>决定。</a:t>
                </a:r>
              </a:p>
            </p:txBody>
          </p:sp>
        </mc:Choice>
        <mc:Fallback xmlns="">
          <p:sp>
            <p:nvSpPr>
              <p:cNvPr id="5" name="内容占位符 1">
                <a:extLst>
                  <a:ext uri="{FF2B5EF4-FFF2-40B4-BE49-F238E27FC236}">
                    <a16:creationId xmlns:a16="http://schemas.microsoft.com/office/drawing/2014/main" id="{566D3D2A-5B3D-43FD-BF6B-BDD7EC710611}"/>
                  </a:ext>
                </a:extLst>
              </p:cNvPr>
              <p:cNvSpPr>
                <a:spLocks noGrp="1" noRot="1" noChangeAspect="1" noMove="1" noResize="1" noEditPoints="1" noAdjustHandles="1" noChangeArrowheads="1" noChangeShapeType="1" noTextEdit="1"/>
              </p:cNvSpPr>
              <p:nvPr>
                <p:ph idx="1"/>
              </p:nvPr>
            </p:nvSpPr>
            <p:spPr>
              <a:xfrm>
                <a:off x="917944" y="1608729"/>
                <a:ext cx="10061943" cy="4525962"/>
              </a:xfrm>
              <a:blipFill>
                <a:blip r:embed="rId4"/>
                <a:stretch>
                  <a:fillRect l="-1091" t="-2561" r="-484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BEFB6B77-F2DE-4DA0-8C06-455577AD5C90}"/>
              </a:ext>
            </a:extLst>
          </p:cNvPr>
          <p:cNvSpPr>
            <a:spLocks noGrp="1"/>
          </p:cNvSpPr>
          <p:nvPr>
            <p:ph type="title"/>
          </p:nvPr>
        </p:nvSpPr>
        <p:spPr/>
        <p:txBody>
          <a:bodyPr/>
          <a:lstStyle/>
          <a:p>
            <a:r>
              <a:rPr lang="en-US" altLang="zh-CN" dirty="0"/>
              <a:t>1.2 </a:t>
            </a:r>
            <a:r>
              <a:rPr lang="zh-CN" altLang="en-US" dirty="0"/>
              <a:t>语音识别过程</a:t>
            </a:r>
          </a:p>
        </p:txBody>
      </p:sp>
    </p:spTree>
    <p:extLst>
      <p:ext uri="{BB962C8B-B14F-4D97-AF65-F5344CB8AC3E}">
        <p14:creationId xmlns:p14="http://schemas.microsoft.com/office/powerpoint/2010/main" val="4217194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FC65891D-E7FA-4E52-B632-8E37987D7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209" y="5816133"/>
            <a:ext cx="3101033" cy="771145"/>
          </a:xfrm>
          <a:prstGeom prst="rect">
            <a:avLst/>
          </a:prstGeom>
        </p:spPr>
      </p:pic>
      <p:sp>
        <p:nvSpPr>
          <p:cNvPr id="40" name="矩形 39">
            <a:extLst>
              <a:ext uri="{FF2B5EF4-FFF2-40B4-BE49-F238E27FC236}">
                <a16:creationId xmlns:a16="http://schemas.microsoft.com/office/drawing/2014/main" id="{908050DF-06DE-4DDF-82C7-3ADD803144B4}"/>
              </a:ext>
            </a:extLst>
          </p:cNvPr>
          <p:cNvSpPr/>
          <p:nvPr/>
        </p:nvSpPr>
        <p:spPr>
          <a:xfrm>
            <a:off x="4329209" y="4805258"/>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1" name="矩形 40">
            <a:extLst>
              <a:ext uri="{FF2B5EF4-FFF2-40B4-BE49-F238E27FC236}">
                <a16:creationId xmlns:a16="http://schemas.microsoft.com/office/drawing/2014/main" id="{920D5CD2-91D9-4B54-97A8-ADEDB473E719}"/>
              </a:ext>
            </a:extLst>
          </p:cNvPr>
          <p:cNvSpPr/>
          <p:nvPr/>
        </p:nvSpPr>
        <p:spPr>
          <a:xfrm>
            <a:off x="4529642" y="4803316"/>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2" name="矩形 41">
            <a:extLst>
              <a:ext uri="{FF2B5EF4-FFF2-40B4-BE49-F238E27FC236}">
                <a16:creationId xmlns:a16="http://schemas.microsoft.com/office/drawing/2014/main" id="{95FF3976-6B68-4DF2-BB66-9CE7244617D4}"/>
              </a:ext>
            </a:extLst>
          </p:cNvPr>
          <p:cNvSpPr/>
          <p:nvPr/>
        </p:nvSpPr>
        <p:spPr>
          <a:xfrm>
            <a:off x="4721936"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3" name="矩形 42">
            <a:extLst>
              <a:ext uri="{FF2B5EF4-FFF2-40B4-BE49-F238E27FC236}">
                <a16:creationId xmlns:a16="http://schemas.microsoft.com/office/drawing/2014/main" id="{02799D56-E08A-49FA-BB27-657A6EE19CD0}"/>
              </a:ext>
            </a:extLst>
          </p:cNvPr>
          <p:cNvSpPr/>
          <p:nvPr/>
        </p:nvSpPr>
        <p:spPr>
          <a:xfrm>
            <a:off x="4922919"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4" name="矩形 43">
            <a:extLst>
              <a:ext uri="{FF2B5EF4-FFF2-40B4-BE49-F238E27FC236}">
                <a16:creationId xmlns:a16="http://schemas.microsoft.com/office/drawing/2014/main" id="{15247BAA-7DF3-49A4-A179-CB58E2BC889E}"/>
              </a:ext>
            </a:extLst>
          </p:cNvPr>
          <p:cNvSpPr/>
          <p:nvPr/>
        </p:nvSpPr>
        <p:spPr>
          <a:xfrm>
            <a:off x="5128772"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5" name="矩形 44">
            <a:extLst>
              <a:ext uri="{FF2B5EF4-FFF2-40B4-BE49-F238E27FC236}">
                <a16:creationId xmlns:a16="http://schemas.microsoft.com/office/drawing/2014/main" id="{224A4D40-26A2-4DD4-A7EC-7669F9F6EB36}"/>
              </a:ext>
            </a:extLst>
          </p:cNvPr>
          <p:cNvSpPr/>
          <p:nvPr/>
        </p:nvSpPr>
        <p:spPr>
          <a:xfrm>
            <a:off x="5332507"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6" name="矩形 45">
            <a:extLst>
              <a:ext uri="{FF2B5EF4-FFF2-40B4-BE49-F238E27FC236}">
                <a16:creationId xmlns:a16="http://schemas.microsoft.com/office/drawing/2014/main" id="{B15B9961-8A08-405B-B0CC-22EB102F4845}"/>
              </a:ext>
            </a:extLst>
          </p:cNvPr>
          <p:cNvSpPr/>
          <p:nvPr/>
        </p:nvSpPr>
        <p:spPr>
          <a:xfrm>
            <a:off x="5532827"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7" name="矩形 46">
            <a:extLst>
              <a:ext uri="{FF2B5EF4-FFF2-40B4-BE49-F238E27FC236}">
                <a16:creationId xmlns:a16="http://schemas.microsoft.com/office/drawing/2014/main" id="{E105B07C-AA91-4C0C-8D18-877B7C513B3D}"/>
              </a:ext>
            </a:extLst>
          </p:cNvPr>
          <p:cNvSpPr/>
          <p:nvPr/>
        </p:nvSpPr>
        <p:spPr>
          <a:xfrm>
            <a:off x="5733147"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8" name="矩形 47">
            <a:extLst>
              <a:ext uri="{FF2B5EF4-FFF2-40B4-BE49-F238E27FC236}">
                <a16:creationId xmlns:a16="http://schemas.microsoft.com/office/drawing/2014/main" id="{1C4558E5-FF72-4064-B2FC-D88FC2D50DB8}"/>
              </a:ext>
            </a:extLst>
          </p:cNvPr>
          <p:cNvSpPr/>
          <p:nvPr/>
        </p:nvSpPr>
        <p:spPr>
          <a:xfrm>
            <a:off x="5934345"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49" name="矩形 48">
            <a:extLst>
              <a:ext uri="{FF2B5EF4-FFF2-40B4-BE49-F238E27FC236}">
                <a16:creationId xmlns:a16="http://schemas.microsoft.com/office/drawing/2014/main" id="{5DCDB71D-A487-4B4E-A417-6517E4F8F62B}"/>
              </a:ext>
            </a:extLst>
          </p:cNvPr>
          <p:cNvSpPr/>
          <p:nvPr/>
        </p:nvSpPr>
        <p:spPr>
          <a:xfrm>
            <a:off x="6145445"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0" name="矩形 79">
            <a:extLst>
              <a:ext uri="{FF2B5EF4-FFF2-40B4-BE49-F238E27FC236}">
                <a16:creationId xmlns:a16="http://schemas.microsoft.com/office/drawing/2014/main" id="{A63AFD4B-28C5-43AB-9E4C-C94AC6268C55}"/>
              </a:ext>
            </a:extLst>
          </p:cNvPr>
          <p:cNvSpPr/>
          <p:nvPr/>
        </p:nvSpPr>
        <p:spPr>
          <a:xfrm>
            <a:off x="6331690"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1" name="矩形 80">
            <a:extLst>
              <a:ext uri="{FF2B5EF4-FFF2-40B4-BE49-F238E27FC236}">
                <a16:creationId xmlns:a16="http://schemas.microsoft.com/office/drawing/2014/main" id="{16540B10-EBC3-4A91-A9D5-CF08807F42BE}"/>
              </a:ext>
            </a:extLst>
          </p:cNvPr>
          <p:cNvSpPr/>
          <p:nvPr/>
        </p:nvSpPr>
        <p:spPr>
          <a:xfrm>
            <a:off x="6524615"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2" name="矩形 81">
            <a:extLst>
              <a:ext uri="{FF2B5EF4-FFF2-40B4-BE49-F238E27FC236}">
                <a16:creationId xmlns:a16="http://schemas.microsoft.com/office/drawing/2014/main" id="{961F7CE6-C888-4C9B-95E7-9DF47CE63259}"/>
              </a:ext>
            </a:extLst>
          </p:cNvPr>
          <p:cNvSpPr/>
          <p:nvPr/>
        </p:nvSpPr>
        <p:spPr>
          <a:xfrm>
            <a:off x="6717540"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3" name="矩形 82">
            <a:extLst>
              <a:ext uri="{FF2B5EF4-FFF2-40B4-BE49-F238E27FC236}">
                <a16:creationId xmlns:a16="http://schemas.microsoft.com/office/drawing/2014/main" id="{3507A099-31AB-49AB-9CA8-E78F6C911837}"/>
              </a:ext>
            </a:extLst>
          </p:cNvPr>
          <p:cNvSpPr/>
          <p:nvPr/>
        </p:nvSpPr>
        <p:spPr>
          <a:xfrm>
            <a:off x="6915554"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4" name="矩形 83">
            <a:extLst>
              <a:ext uri="{FF2B5EF4-FFF2-40B4-BE49-F238E27FC236}">
                <a16:creationId xmlns:a16="http://schemas.microsoft.com/office/drawing/2014/main" id="{CEA43DB3-75A2-4B42-946B-EF9F95913CCC}"/>
              </a:ext>
            </a:extLst>
          </p:cNvPr>
          <p:cNvSpPr/>
          <p:nvPr/>
        </p:nvSpPr>
        <p:spPr>
          <a:xfrm>
            <a:off x="7125438"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5" name="矩形 84">
            <a:extLst>
              <a:ext uri="{FF2B5EF4-FFF2-40B4-BE49-F238E27FC236}">
                <a16:creationId xmlns:a16="http://schemas.microsoft.com/office/drawing/2014/main" id="{4FD0F32F-489F-44FC-9232-077461268172}"/>
              </a:ext>
            </a:extLst>
          </p:cNvPr>
          <p:cNvSpPr/>
          <p:nvPr/>
        </p:nvSpPr>
        <p:spPr>
          <a:xfrm>
            <a:off x="7322242" y="4802081"/>
            <a:ext cx="108000" cy="468000"/>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p>
        </p:txBody>
      </p:sp>
      <p:sp>
        <p:nvSpPr>
          <p:cNvPr id="88" name="箭头: 上 87">
            <a:extLst>
              <a:ext uri="{FF2B5EF4-FFF2-40B4-BE49-F238E27FC236}">
                <a16:creationId xmlns:a16="http://schemas.microsoft.com/office/drawing/2014/main" id="{1B2BF71B-870B-4684-811C-FA44606DC2B3}"/>
              </a:ext>
            </a:extLst>
          </p:cNvPr>
          <p:cNvSpPr/>
          <p:nvPr/>
        </p:nvSpPr>
        <p:spPr>
          <a:xfrm>
            <a:off x="5713937" y="5347021"/>
            <a:ext cx="298418" cy="407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箭头: 上 88">
            <a:extLst>
              <a:ext uri="{FF2B5EF4-FFF2-40B4-BE49-F238E27FC236}">
                <a16:creationId xmlns:a16="http://schemas.microsoft.com/office/drawing/2014/main" id="{B9F1857C-6DC0-4D95-9E55-FF94BE047F0B}"/>
              </a:ext>
            </a:extLst>
          </p:cNvPr>
          <p:cNvSpPr/>
          <p:nvPr/>
        </p:nvSpPr>
        <p:spPr>
          <a:xfrm>
            <a:off x="5706436" y="4297206"/>
            <a:ext cx="298418" cy="407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箭头: 上 89">
            <a:extLst>
              <a:ext uri="{FF2B5EF4-FFF2-40B4-BE49-F238E27FC236}">
                <a16:creationId xmlns:a16="http://schemas.microsoft.com/office/drawing/2014/main" id="{BD141A0B-2463-4662-81B5-C995BDF2DC36}"/>
              </a:ext>
            </a:extLst>
          </p:cNvPr>
          <p:cNvSpPr/>
          <p:nvPr/>
        </p:nvSpPr>
        <p:spPr>
          <a:xfrm>
            <a:off x="5700668" y="2593781"/>
            <a:ext cx="298418" cy="407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0E1485C3-C668-4114-B182-AAB737053659}"/>
              </a:ext>
            </a:extLst>
          </p:cNvPr>
          <p:cNvSpPr/>
          <p:nvPr/>
        </p:nvSpPr>
        <p:spPr>
          <a:xfrm>
            <a:off x="2905905" y="2013961"/>
            <a:ext cx="1107996" cy="33227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id="{9FE74932-F1B6-4E78-B668-36F877B10104}"/>
              </a:ext>
            </a:extLst>
          </p:cNvPr>
          <p:cNvSpPr txBox="1"/>
          <p:nvPr/>
        </p:nvSpPr>
        <p:spPr>
          <a:xfrm>
            <a:off x="2883810" y="4817165"/>
            <a:ext cx="1146468" cy="369332"/>
          </a:xfrm>
          <a:prstGeom prst="rect">
            <a:avLst/>
          </a:prstGeom>
          <a:noFill/>
        </p:spPr>
        <p:txBody>
          <a:bodyPr wrap="square" rtlCol="0">
            <a:spAutoFit/>
          </a:bodyPr>
          <a:lstStyle/>
          <a:p>
            <a:r>
              <a:rPr lang="zh-CN" altLang="en-US" dirty="0"/>
              <a:t>特征序列</a:t>
            </a:r>
          </a:p>
        </p:txBody>
      </p:sp>
      <p:sp>
        <p:nvSpPr>
          <p:cNvPr id="94" name="文本框 93">
            <a:extLst>
              <a:ext uri="{FF2B5EF4-FFF2-40B4-BE49-F238E27FC236}">
                <a16:creationId xmlns:a16="http://schemas.microsoft.com/office/drawing/2014/main" id="{A231E245-0525-493F-A871-35C0141118AE}"/>
              </a:ext>
            </a:extLst>
          </p:cNvPr>
          <p:cNvSpPr txBox="1"/>
          <p:nvPr/>
        </p:nvSpPr>
        <p:spPr>
          <a:xfrm>
            <a:off x="2905904" y="3895283"/>
            <a:ext cx="1107996" cy="369332"/>
          </a:xfrm>
          <a:prstGeom prst="rect">
            <a:avLst/>
          </a:prstGeom>
          <a:noFill/>
        </p:spPr>
        <p:txBody>
          <a:bodyPr wrap="none" rtlCol="0">
            <a:spAutoFit/>
          </a:bodyPr>
          <a:lstStyle/>
          <a:p>
            <a:r>
              <a:rPr lang="zh-CN" altLang="en-US" dirty="0"/>
              <a:t>状态序列</a:t>
            </a:r>
          </a:p>
        </p:txBody>
      </p:sp>
      <p:sp>
        <p:nvSpPr>
          <p:cNvPr id="95" name="文本框 94">
            <a:extLst>
              <a:ext uri="{FF2B5EF4-FFF2-40B4-BE49-F238E27FC236}">
                <a16:creationId xmlns:a16="http://schemas.microsoft.com/office/drawing/2014/main" id="{760A5E24-68B2-482B-B746-6F6C2D0A7F91}"/>
              </a:ext>
            </a:extLst>
          </p:cNvPr>
          <p:cNvSpPr txBox="1"/>
          <p:nvPr/>
        </p:nvSpPr>
        <p:spPr>
          <a:xfrm>
            <a:off x="2922282" y="3015604"/>
            <a:ext cx="1146468" cy="369332"/>
          </a:xfrm>
          <a:prstGeom prst="rect">
            <a:avLst/>
          </a:prstGeom>
          <a:noFill/>
        </p:spPr>
        <p:txBody>
          <a:bodyPr wrap="none" rtlCol="0">
            <a:spAutoFit/>
          </a:bodyPr>
          <a:lstStyle/>
          <a:p>
            <a:r>
              <a:rPr lang="zh-CN" altLang="en-US" dirty="0"/>
              <a:t>音素序列</a:t>
            </a:r>
          </a:p>
        </p:txBody>
      </p:sp>
      <p:sp>
        <p:nvSpPr>
          <p:cNvPr id="97" name="箭头: 上 96">
            <a:extLst>
              <a:ext uri="{FF2B5EF4-FFF2-40B4-BE49-F238E27FC236}">
                <a16:creationId xmlns:a16="http://schemas.microsoft.com/office/drawing/2014/main" id="{7754A5CC-8D52-4664-851E-9247DEE62543}"/>
              </a:ext>
            </a:extLst>
          </p:cNvPr>
          <p:cNvSpPr/>
          <p:nvPr/>
        </p:nvSpPr>
        <p:spPr>
          <a:xfrm>
            <a:off x="3312553" y="4299879"/>
            <a:ext cx="298418" cy="407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箭头: 上 97">
            <a:extLst>
              <a:ext uri="{FF2B5EF4-FFF2-40B4-BE49-F238E27FC236}">
                <a16:creationId xmlns:a16="http://schemas.microsoft.com/office/drawing/2014/main" id="{39396785-E528-43E8-B50E-BB05623BD7CF}"/>
              </a:ext>
            </a:extLst>
          </p:cNvPr>
          <p:cNvSpPr/>
          <p:nvPr/>
        </p:nvSpPr>
        <p:spPr>
          <a:xfrm>
            <a:off x="3312553" y="3480977"/>
            <a:ext cx="298418" cy="407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箭头: 上 99">
            <a:extLst>
              <a:ext uri="{FF2B5EF4-FFF2-40B4-BE49-F238E27FC236}">
                <a16:creationId xmlns:a16="http://schemas.microsoft.com/office/drawing/2014/main" id="{92239016-43B0-44A8-810B-EF812EEB283B}"/>
              </a:ext>
            </a:extLst>
          </p:cNvPr>
          <p:cNvSpPr/>
          <p:nvPr/>
        </p:nvSpPr>
        <p:spPr>
          <a:xfrm>
            <a:off x="3312553" y="2576431"/>
            <a:ext cx="298418" cy="407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D9A1F1DA-EAB6-4A6C-AF35-27D9F312F170}"/>
                  </a:ext>
                </a:extLst>
              </p:cNvPr>
              <p:cNvSpPr txBox="1"/>
              <p:nvPr/>
            </p:nvSpPr>
            <p:spPr>
              <a:xfrm>
                <a:off x="4141661" y="3885576"/>
                <a:ext cx="3316934" cy="362984"/>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sSub>
                        <m:sSubPr>
                          <m:ctrlPr>
                            <a:rPr lang="zh-CN" altLang="zh-CN" b="1" i="1" smtClean="0">
                              <a:latin typeface="Cambria Math" panose="02040503050406030204" pitchFamily="18" charset="0"/>
                            </a:rPr>
                          </m:ctrlPr>
                        </m:sSubPr>
                        <m:e>
                          <m:r>
                            <a:rPr lang="en-US" altLang="zh-CN" b="1" i="1" smtClean="0">
                              <a:latin typeface="Cambria Math" panose="02040503050406030204" pitchFamily="18" charset="0"/>
                            </a:rPr>
                            <m:t>  </m:t>
                          </m:r>
                          <m:r>
                            <a:rPr lang="en-US" altLang="zh-CN" b="1" i="1" smtClean="0">
                              <a:latin typeface="Cambria Math" panose="02040503050406030204" pitchFamily="18" charset="0"/>
                            </a:rPr>
                            <m:t>𝒔</m:t>
                          </m:r>
                        </m:e>
                        <m:sub>
                          <m:r>
                            <a:rPr lang="en-US" altLang="zh-CN" b="1" i="1">
                              <a:latin typeface="Cambria Math" panose="02040503050406030204" pitchFamily="18" charset="0"/>
                            </a:rPr>
                            <m:t>𝟏</m:t>
                          </m:r>
                        </m:sub>
                      </m:sSub>
                      <m:r>
                        <a:rPr lang="en-US" altLang="zh-CN" b="1" i="1" smtClean="0">
                          <a:latin typeface="Cambria Math" panose="02040503050406030204" pitchFamily="18" charset="0"/>
                        </a:rPr>
                        <m:t>       </m:t>
                      </m:r>
                      <m:sSub>
                        <m:sSubPr>
                          <m:ctrlPr>
                            <a:rPr lang="zh-CN" altLang="zh-CN" b="1"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a:latin typeface="Cambria Math" panose="02040503050406030204" pitchFamily="18" charset="0"/>
                            </a:rPr>
                            <m:t>𝟐</m:t>
                          </m:r>
                        </m:sub>
                      </m:sSub>
                      <m:r>
                        <a:rPr lang="en-US" altLang="zh-CN" b="1" i="1" smtClean="0">
                          <a:latin typeface="Cambria Math" panose="02040503050406030204" pitchFamily="18" charset="0"/>
                        </a:rPr>
                        <m:t> </m:t>
                      </m:r>
                      <m:sSub>
                        <m:sSubPr>
                          <m:ctrlPr>
                            <a:rPr lang="zh-CN" altLang="zh-CN" b="1" i="1" smtClean="0">
                              <a:latin typeface="Cambria Math" panose="02040503050406030204" pitchFamily="18" charset="0"/>
                            </a:rPr>
                          </m:ctrlPr>
                        </m:sSubPr>
                        <m:e>
                          <m:r>
                            <a:rPr lang="en-US" altLang="zh-CN" b="1" i="1" smtClean="0">
                              <a:latin typeface="Cambria Math" panose="02040503050406030204" pitchFamily="18" charset="0"/>
                            </a:rPr>
                            <m:t>     </m:t>
                          </m:r>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𝟑</m:t>
                          </m:r>
                        </m:sub>
                      </m:sSub>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       </m:t>
                          </m:r>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𝟒</m:t>
                          </m:r>
                        </m:sub>
                      </m:sSub>
                      <m:r>
                        <a:rPr lang="en-US" altLang="zh-CN" b="1" i="1" smtClean="0">
                          <a:latin typeface="Cambria Math" panose="02040503050406030204" pitchFamily="18" charset="0"/>
                        </a:rPr>
                        <m:t>      </m:t>
                      </m:r>
                      <m:r>
                        <a:rPr lang="en-US" altLang="zh-CN" b="1" i="1">
                          <a:latin typeface="Cambria Math" panose="02040503050406030204" pitchFamily="18" charset="0"/>
                        </a:rPr>
                        <m:t>⋯⋯⋯</m:t>
                      </m:r>
                    </m:oMath>
                  </m:oMathPara>
                </a14:m>
                <a:endParaRPr lang="zh-CN" altLang="en-US" sz="1650" baseline="30000" dirty="0"/>
              </a:p>
            </p:txBody>
          </p:sp>
        </mc:Choice>
        <mc:Fallback xmlns="">
          <p:sp>
            <p:nvSpPr>
              <p:cNvPr id="101" name="文本框 100">
                <a:extLst>
                  <a:ext uri="{FF2B5EF4-FFF2-40B4-BE49-F238E27FC236}">
                    <a16:creationId xmlns:a16="http://schemas.microsoft.com/office/drawing/2014/main" id="{D9A1F1DA-EAB6-4A6C-AF35-27D9F312F170}"/>
                  </a:ext>
                </a:extLst>
              </p:cNvPr>
              <p:cNvSpPr txBox="1">
                <a:spLocks noRot="1" noChangeAspect="1" noMove="1" noResize="1" noEditPoints="1" noAdjustHandles="1" noChangeArrowheads="1" noChangeShapeType="1" noTextEdit="1"/>
              </p:cNvSpPr>
              <p:nvPr/>
            </p:nvSpPr>
            <p:spPr>
              <a:xfrm>
                <a:off x="4141661" y="3885576"/>
                <a:ext cx="3316934" cy="362984"/>
              </a:xfrm>
              <a:prstGeom prst="rect">
                <a:avLst/>
              </a:prstGeom>
              <a:blipFill>
                <a:blip r:embed="rId5"/>
                <a:stretch>
                  <a:fillRect b="-3333"/>
                </a:stretch>
              </a:blipFill>
            </p:spPr>
            <p:txBody>
              <a:bodyPr/>
              <a:lstStyle/>
              <a:p>
                <a:r>
                  <a:rPr lang="zh-CN" altLang="en-US">
                    <a:noFill/>
                  </a:rPr>
                  <a:t> </a:t>
                </a:r>
              </a:p>
            </p:txBody>
          </p:sp>
        </mc:Fallback>
      </mc:AlternateContent>
      <p:sp>
        <p:nvSpPr>
          <p:cNvPr id="102" name="箭头: 上 101">
            <a:extLst>
              <a:ext uri="{FF2B5EF4-FFF2-40B4-BE49-F238E27FC236}">
                <a16:creationId xmlns:a16="http://schemas.microsoft.com/office/drawing/2014/main" id="{800B1C1A-BB08-4339-9376-33E0B9720CF9}"/>
              </a:ext>
            </a:extLst>
          </p:cNvPr>
          <p:cNvSpPr/>
          <p:nvPr/>
        </p:nvSpPr>
        <p:spPr>
          <a:xfrm>
            <a:off x="5697931" y="3477089"/>
            <a:ext cx="298418" cy="407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9F12441-0710-4862-B627-63619C91889B}"/>
                  </a:ext>
                </a:extLst>
              </p:cNvPr>
              <p:cNvSpPr/>
              <p:nvPr/>
            </p:nvSpPr>
            <p:spPr>
              <a:xfrm>
                <a:off x="7891231" y="3040429"/>
                <a:ext cx="1108800" cy="22946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rPr>
                  <a:t>声学模型</a:t>
                </a:r>
                <a:endParaRPr lang="en-US" altLang="zh-CN" dirty="0">
                  <a:solidFill>
                    <a:srgbClr val="00B0F0"/>
                  </a:solidFill>
                </a:endParaRPr>
              </a:p>
              <a:p>
                <a:pPr algn="ctr"/>
                <a14:m>
                  <m:oMathPara xmlns:m="http://schemas.openxmlformats.org/officeDocument/2006/math">
                    <m:oMathParaPr>
                      <m:jc m:val="centerGroup"/>
                    </m:oMathParaPr>
                    <m:oMath xmlns:m="http://schemas.openxmlformats.org/officeDocument/2006/math">
                      <m:r>
                        <a:rPr lang="en-US" altLang="zh-CN" i="1">
                          <a:solidFill>
                            <a:srgbClr val="00B0F0"/>
                          </a:solidFill>
                          <a:latin typeface="Cambria Math"/>
                        </a:rPr>
                        <m:t>𝑃</m:t>
                      </m:r>
                      <m:r>
                        <a:rPr lang="en-US" altLang="zh-CN" i="1">
                          <a:solidFill>
                            <a:srgbClr val="00B0F0"/>
                          </a:solidFill>
                          <a:latin typeface="Cambria Math"/>
                        </a:rPr>
                        <m:t>(</m:t>
                      </m:r>
                      <m:r>
                        <a:rPr lang="en-US" altLang="zh-CN" i="1">
                          <a:solidFill>
                            <a:srgbClr val="00B0F0"/>
                          </a:solidFill>
                          <a:latin typeface="Cambria Math"/>
                        </a:rPr>
                        <m:t>𝑂</m:t>
                      </m:r>
                      <m:r>
                        <a:rPr lang="en-US" altLang="zh-CN" i="1">
                          <a:solidFill>
                            <a:srgbClr val="00B0F0"/>
                          </a:solidFill>
                          <a:latin typeface="Cambria Math"/>
                        </a:rPr>
                        <m:t>|</m:t>
                      </m:r>
                      <m:r>
                        <a:rPr lang="en-US" altLang="zh-CN" i="1">
                          <a:solidFill>
                            <a:srgbClr val="00B0F0"/>
                          </a:solidFill>
                          <a:latin typeface="Cambria Math"/>
                        </a:rPr>
                        <m:t>𝑊</m:t>
                      </m:r>
                      <m:r>
                        <a:rPr lang="en-US" altLang="zh-CN" i="1">
                          <a:solidFill>
                            <a:srgbClr val="00B0F0"/>
                          </a:solidFill>
                          <a:latin typeface="Cambria Math"/>
                        </a:rPr>
                        <m:t>)</m:t>
                      </m:r>
                    </m:oMath>
                  </m:oMathPara>
                </a14:m>
                <a:endParaRPr lang="zh-CN" altLang="en-US" dirty="0">
                  <a:solidFill>
                    <a:srgbClr val="00B0F0"/>
                  </a:solidFill>
                </a:endParaRPr>
              </a:p>
            </p:txBody>
          </p:sp>
        </mc:Choice>
        <mc:Fallback xmlns="">
          <p:sp>
            <p:nvSpPr>
              <p:cNvPr id="5" name="矩形 4">
                <a:extLst>
                  <a:ext uri="{FF2B5EF4-FFF2-40B4-BE49-F238E27FC236}">
                    <a16:creationId xmlns:a16="http://schemas.microsoft.com/office/drawing/2014/main" id="{49F12441-0710-4862-B627-63619C91889B}"/>
                  </a:ext>
                </a:extLst>
              </p:cNvPr>
              <p:cNvSpPr>
                <a:spLocks noRot="1" noChangeAspect="1" noMove="1" noResize="1" noEditPoints="1" noAdjustHandles="1" noChangeArrowheads="1" noChangeShapeType="1" noTextEdit="1"/>
              </p:cNvSpPr>
              <p:nvPr/>
            </p:nvSpPr>
            <p:spPr>
              <a:xfrm>
                <a:off x="7891231" y="3040429"/>
                <a:ext cx="1108800" cy="2294607"/>
              </a:xfrm>
              <a:prstGeom prst="rect">
                <a:avLst/>
              </a:prstGeom>
              <a:blipFill>
                <a:blip r:embed="rId6"/>
                <a:stretch>
                  <a:fillRect l="-3804" r="-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6C8912DF-F246-4C24-8AEE-EA11A0836087}"/>
                  </a:ext>
                </a:extLst>
              </p:cNvPr>
              <p:cNvSpPr/>
              <p:nvPr/>
            </p:nvSpPr>
            <p:spPr>
              <a:xfrm>
                <a:off x="7891228" y="2013960"/>
                <a:ext cx="1108800" cy="10264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语言模型</a:t>
                </a:r>
                <a:endParaRPr lang="en-US" altLang="zh-CN" dirty="0">
                  <a:solidFill>
                    <a:srgbClr val="FF0000"/>
                  </a:solidFill>
                </a:endParaRPr>
              </a:p>
              <a:p>
                <a:pPr algn="ctr"/>
                <a14:m>
                  <m:oMathPara xmlns:m="http://schemas.openxmlformats.org/officeDocument/2006/math">
                    <m:oMathParaPr>
                      <m:jc m:val="centerGroup"/>
                    </m:oMathParaPr>
                    <m:oMath xmlns:m="http://schemas.openxmlformats.org/officeDocument/2006/math">
                      <m:r>
                        <a:rPr lang="en-US" altLang="zh-CN" i="1">
                          <a:solidFill>
                            <a:srgbClr val="FF0000"/>
                          </a:solidFill>
                          <a:latin typeface="Cambria Math"/>
                        </a:rPr>
                        <m:t>𝑃</m:t>
                      </m:r>
                      <m:r>
                        <a:rPr lang="en-US" altLang="zh-CN" i="1">
                          <a:solidFill>
                            <a:srgbClr val="FF0000"/>
                          </a:solidFill>
                          <a:latin typeface="Cambria Math"/>
                        </a:rPr>
                        <m:t>(</m:t>
                      </m:r>
                      <m:r>
                        <a:rPr lang="en-US" altLang="zh-CN" i="1">
                          <a:solidFill>
                            <a:srgbClr val="FF0000"/>
                          </a:solidFill>
                          <a:latin typeface="Cambria Math"/>
                        </a:rPr>
                        <m:t>𝑊</m:t>
                      </m:r>
                      <m:r>
                        <a:rPr lang="en-US" altLang="zh-CN" i="1">
                          <a:solidFill>
                            <a:srgbClr val="FF0000"/>
                          </a:solidFill>
                          <a:latin typeface="Cambria Math"/>
                        </a:rPr>
                        <m:t>)</m:t>
                      </m:r>
                    </m:oMath>
                  </m:oMathPara>
                </a14:m>
                <a:endParaRPr lang="zh-CN" altLang="en-US" dirty="0">
                  <a:solidFill>
                    <a:srgbClr val="FF0000"/>
                  </a:solidFill>
                </a:endParaRPr>
              </a:p>
            </p:txBody>
          </p:sp>
        </mc:Choice>
        <mc:Fallback xmlns="">
          <p:sp>
            <p:nvSpPr>
              <p:cNvPr id="204" name="矩形 203">
                <a:extLst>
                  <a:ext uri="{FF2B5EF4-FFF2-40B4-BE49-F238E27FC236}">
                    <a16:creationId xmlns:a16="http://schemas.microsoft.com/office/drawing/2014/main" id="{6C8912DF-F246-4C24-8AEE-EA11A0836087}"/>
                  </a:ext>
                </a:extLst>
              </p:cNvPr>
              <p:cNvSpPr>
                <a:spLocks noRot="1" noChangeAspect="1" noMove="1" noResize="1" noEditPoints="1" noAdjustHandles="1" noChangeArrowheads="1" noChangeShapeType="1" noTextEdit="1"/>
              </p:cNvSpPr>
              <p:nvPr/>
            </p:nvSpPr>
            <p:spPr>
              <a:xfrm>
                <a:off x="7891228" y="2013960"/>
                <a:ext cx="1108800" cy="1026469"/>
              </a:xfrm>
              <a:prstGeom prst="rect">
                <a:avLst/>
              </a:prstGeom>
              <a:blipFill>
                <a:blip r:embed="rId7"/>
                <a:stretch>
                  <a:fillRect l="-3804" r="-4348"/>
                </a:stretch>
              </a:blipFill>
            </p:spPr>
            <p:txBody>
              <a:bodyPr/>
              <a:lstStyle/>
              <a:p>
                <a:r>
                  <a:rPr lang="zh-CN" altLang="en-US">
                    <a:noFill/>
                  </a:rPr>
                  <a:t> </a:t>
                </a:r>
              </a:p>
            </p:txBody>
          </p:sp>
        </mc:Fallback>
      </mc:AlternateContent>
      <p:sp>
        <p:nvSpPr>
          <p:cNvPr id="208" name="箭头: 上 207">
            <a:extLst>
              <a:ext uri="{FF2B5EF4-FFF2-40B4-BE49-F238E27FC236}">
                <a16:creationId xmlns:a16="http://schemas.microsoft.com/office/drawing/2014/main" id="{80848945-D112-4DD2-AAB8-EA8F19FA7977}"/>
              </a:ext>
            </a:extLst>
          </p:cNvPr>
          <p:cNvSpPr/>
          <p:nvPr/>
        </p:nvSpPr>
        <p:spPr>
          <a:xfrm>
            <a:off x="5713937" y="1609737"/>
            <a:ext cx="298418" cy="4075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文本框 208">
            <a:extLst>
              <a:ext uri="{FF2B5EF4-FFF2-40B4-BE49-F238E27FC236}">
                <a16:creationId xmlns:a16="http://schemas.microsoft.com/office/drawing/2014/main" id="{CC5B6A77-A167-440F-9BC9-877484D1DE29}"/>
              </a:ext>
            </a:extLst>
          </p:cNvPr>
          <p:cNvSpPr txBox="1"/>
          <p:nvPr/>
        </p:nvSpPr>
        <p:spPr>
          <a:xfrm>
            <a:off x="3035554" y="2042814"/>
            <a:ext cx="877163" cy="369332"/>
          </a:xfrm>
          <a:prstGeom prst="rect">
            <a:avLst/>
          </a:prstGeom>
          <a:noFill/>
        </p:spPr>
        <p:txBody>
          <a:bodyPr wrap="none" rtlCol="0">
            <a:spAutoFit/>
          </a:bodyPr>
          <a:lstStyle/>
          <a:p>
            <a:r>
              <a:rPr lang="zh-CN" altLang="en-US" dirty="0"/>
              <a:t>词序列</a:t>
            </a:r>
          </a:p>
        </p:txBody>
      </p:sp>
      <p:cxnSp>
        <p:nvCxnSpPr>
          <p:cNvPr id="9" name="直接连接符 8">
            <a:extLst>
              <a:ext uri="{FF2B5EF4-FFF2-40B4-BE49-F238E27FC236}">
                <a16:creationId xmlns:a16="http://schemas.microsoft.com/office/drawing/2014/main" id="{98EB5098-FFF6-4FCB-B4D5-4EBF74F507FC}"/>
              </a:ext>
            </a:extLst>
          </p:cNvPr>
          <p:cNvCxnSpPr>
            <a:cxnSpLocks/>
            <a:endCxn id="204" idx="0"/>
          </p:cNvCxnSpPr>
          <p:nvPr/>
        </p:nvCxnSpPr>
        <p:spPr>
          <a:xfrm>
            <a:off x="3474136" y="2013960"/>
            <a:ext cx="49714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06C6839-5A57-4493-81C1-F251E5903910}"/>
              </a:ext>
            </a:extLst>
          </p:cNvPr>
          <p:cNvCxnSpPr>
            <a:cxnSpLocks/>
            <a:endCxn id="5" idx="2"/>
          </p:cNvCxnSpPr>
          <p:nvPr/>
        </p:nvCxnSpPr>
        <p:spPr>
          <a:xfrm flipV="1">
            <a:off x="3461762" y="5335036"/>
            <a:ext cx="4983869" cy="4"/>
          </a:xfrm>
          <a:prstGeom prst="line">
            <a:avLst/>
          </a:prstGeom>
        </p:spPr>
        <p:style>
          <a:lnRef idx="1">
            <a:schemeClr val="accent1"/>
          </a:lnRef>
          <a:fillRef idx="0">
            <a:schemeClr val="accent1"/>
          </a:fillRef>
          <a:effectRef idx="0">
            <a:schemeClr val="accent1"/>
          </a:effectRef>
          <a:fontRef idx="minor">
            <a:schemeClr val="tx1"/>
          </a:fontRef>
        </p:style>
      </p:cxnSp>
      <p:sp>
        <p:nvSpPr>
          <p:cNvPr id="215" name="矩形 214">
            <a:extLst>
              <a:ext uri="{FF2B5EF4-FFF2-40B4-BE49-F238E27FC236}">
                <a16:creationId xmlns:a16="http://schemas.microsoft.com/office/drawing/2014/main" id="{A1076A1B-2827-4CE8-BD4D-953FA57310DC}"/>
              </a:ext>
            </a:extLst>
          </p:cNvPr>
          <p:cNvSpPr/>
          <p:nvPr/>
        </p:nvSpPr>
        <p:spPr>
          <a:xfrm>
            <a:off x="4535890" y="2122535"/>
            <a:ext cx="516471"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今天</a:t>
            </a:r>
          </a:p>
        </p:txBody>
      </p:sp>
      <p:sp>
        <p:nvSpPr>
          <p:cNvPr id="216" name="矩形 215">
            <a:extLst>
              <a:ext uri="{FF2B5EF4-FFF2-40B4-BE49-F238E27FC236}">
                <a16:creationId xmlns:a16="http://schemas.microsoft.com/office/drawing/2014/main" id="{4656F9D9-295B-453B-8229-FAF3E7074D1B}"/>
              </a:ext>
            </a:extLst>
          </p:cNvPr>
          <p:cNvSpPr/>
          <p:nvPr/>
        </p:nvSpPr>
        <p:spPr>
          <a:xfrm>
            <a:off x="5417874" y="2126126"/>
            <a:ext cx="516471"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天气</a:t>
            </a:r>
          </a:p>
        </p:txBody>
      </p:sp>
      <p:sp>
        <p:nvSpPr>
          <p:cNvPr id="217" name="矩形 216">
            <a:extLst>
              <a:ext uri="{FF2B5EF4-FFF2-40B4-BE49-F238E27FC236}">
                <a16:creationId xmlns:a16="http://schemas.microsoft.com/office/drawing/2014/main" id="{5A209A14-99C8-46B2-9F72-E25F1ED164DE}"/>
              </a:ext>
            </a:extLst>
          </p:cNvPr>
          <p:cNvSpPr/>
          <p:nvPr/>
        </p:nvSpPr>
        <p:spPr>
          <a:xfrm>
            <a:off x="6276499" y="2126126"/>
            <a:ext cx="317865"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很</a:t>
            </a:r>
          </a:p>
        </p:txBody>
      </p:sp>
      <p:sp>
        <p:nvSpPr>
          <p:cNvPr id="218" name="矩形 217">
            <a:extLst>
              <a:ext uri="{FF2B5EF4-FFF2-40B4-BE49-F238E27FC236}">
                <a16:creationId xmlns:a16="http://schemas.microsoft.com/office/drawing/2014/main" id="{BE5BCAEA-94EF-48C3-BF37-CF8C46904BD0}"/>
              </a:ext>
            </a:extLst>
          </p:cNvPr>
          <p:cNvSpPr/>
          <p:nvPr/>
        </p:nvSpPr>
        <p:spPr>
          <a:xfrm>
            <a:off x="6883256" y="2126950"/>
            <a:ext cx="317865"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好</a:t>
            </a:r>
          </a:p>
        </p:txBody>
      </p:sp>
      <p:sp>
        <p:nvSpPr>
          <p:cNvPr id="219" name="矩形 218">
            <a:extLst>
              <a:ext uri="{FF2B5EF4-FFF2-40B4-BE49-F238E27FC236}">
                <a16:creationId xmlns:a16="http://schemas.microsoft.com/office/drawing/2014/main" id="{34C1104C-A6F1-4EB4-829C-835A750586B1}"/>
              </a:ext>
            </a:extLst>
          </p:cNvPr>
          <p:cNvSpPr/>
          <p:nvPr/>
        </p:nvSpPr>
        <p:spPr>
          <a:xfrm>
            <a:off x="4538795" y="1279133"/>
            <a:ext cx="2665232" cy="307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今天天气很好</a:t>
            </a:r>
          </a:p>
        </p:txBody>
      </p:sp>
      <p:sp>
        <p:nvSpPr>
          <p:cNvPr id="220" name="矩形 219">
            <a:extLst>
              <a:ext uri="{FF2B5EF4-FFF2-40B4-BE49-F238E27FC236}">
                <a16:creationId xmlns:a16="http://schemas.microsoft.com/office/drawing/2014/main" id="{8CFAFB3D-C7ED-47C2-B3F4-EBA7925EDD52}"/>
              </a:ext>
            </a:extLst>
          </p:cNvPr>
          <p:cNvSpPr/>
          <p:nvPr/>
        </p:nvSpPr>
        <p:spPr>
          <a:xfrm>
            <a:off x="4216532" y="3110357"/>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j</a:t>
            </a:r>
            <a:endParaRPr lang="zh-CN" altLang="en-US" sz="900" dirty="0">
              <a:solidFill>
                <a:schemeClr val="tx1"/>
              </a:solidFill>
            </a:endParaRPr>
          </a:p>
        </p:txBody>
      </p:sp>
      <p:sp>
        <p:nvSpPr>
          <p:cNvPr id="221" name="矩形 220">
            <a:extLst>
              <a:ext uri="{FF2B5EF4-FFF2-40B4-BE49-F238E27FC236}">
                <a16:creationId xmlns:a16="http://schemas.microsoft.com/office/drawing/2014/main" id="{7047ABDE-73FC-4BED-B4A4-1AE88D547267}"/>
              </a:ext>
            </a:extLst>
          </p:cNvPr>
          <p:cNvSpPr/>
          <p:nvPr/>
        </p:nvSpPr>
        <p:spPr>
          <a:xfrm>
            <a:off x="4495903" y="3114410"/>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in1</a:t>
            </a:r>
            <a:endParaRPr lang="zh-CN" altLang="en-US" sz="900" dirty="0">
              <a:solidFill>
                <a:schemeClr val="tx1"/>
              </a:solidFill>
            </a:endParaRPr>
          </a:p>
        </p:txBody>
      </p:sp>
      <p:sp>
        <p:nvSpPr>
          <p:cNvPr id="222" name="矩形 221">
            <a:extLst>
              <a:ext uri="{FF2B5EF4-FFF2-40B4-BE49-F238E27FC236}">
                <a16:creationId xmlns:a16="http://schemas.microsoft.com/office/drawing/2014/main" id="{7C1BE8EC-E4B4-4F02-9202-DAFEE2889FC9}"/>
              </a:ext>
            </a:extLst>
          </p:cNvPr>
          <p:cNvSpPr/>
          <p:nvPr/>
        </p:nvSpPr>
        <p:spPr>
          <a:xfrm>
            <a:off x="4763641" y="3121832"/>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t</a:t>
            </a:r>
            <a:endParaRPr lang="zh-CN" altLang="en-US" sz="900" dirty="0">
              <a:solidFill>
                <a:schemeClr val="tx1"/>
              </a:solidFill>
            </a:endParaRPr>
          </a:p>
        </p:txBody>
      </p:sp>
      <p:sp>
        <p:nvSpPr>
          <p:cNvPr id="223" name="矩形 222">
            <a:extLst>
              <a:ext uri="{FF2B5EF4-FFF2-40B4-BE49-F238E27FC236}">
                <a16:creationId xmlns:a16="http://schemas.microsoft.com/office/drawing/2014/main" id="{2B2FDAB1-F3BA-465E-8DD0-15FCB5553620}"/>
              </a:ext>
            </a:extLst>
          </p:cNvPr>
          <p:cNvSpPr/>
          <p:nvPr/>
        </p:nvSpPr>
        <p:spPr>
          <a:xfrm>
            <a:off x="5046988" y="3125885"/>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ian1</a:t>
            </a:r>
            <a:endParaRPr lang="zh-CN" altLang="en-US" sz="900" dirty="0">
              <a:solidFill>
                <a:schemeClr val="tx1"/>
              </a:solidFill>
            </a:endParaRPr>
          </a:p>
        </p:txBody>
      </p:sp>
      <p:sp>
        <p:nvSpPr>
          <p:cNvPr id="224" name="矩形 223">
            <a:extLst>
              <a:ext uri="{FF2B5EF4-FFF2-40B4-BE49-F238E27FC236}">
                <a16:creationId xmlns:a16="http://schemas.microsoft.com/office/drawing/2014/main" id="{6D1A9F36-12DA-4F70-8EE9-93446B84684D}"/>
              </a:ext>
            </a:extLst>
          </p:cNvPr>
          <p:cNvSpPr/>
          <p:nvPr/>
        </p:nvSpPr>
        <p:spPr>
          <a:xfrm>
            <a:off x="5370638" y="3123753"/>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t</a:t>
            </a:r>
            <a:endParaRPr lang="zh-CN" altLang="en-US" sz="900" dirty="0">
              <a:solidFill>
                <a:schemeClr val="tx1"/>
              </a:solidFill>
            </a:endParaRPr>
          </a:p>
        </p:txBody>
      </p:sp>
      <p:sp>
        <p:nvSpPr>
          <p:cNvPr id="225" name="矩形 224">
            <a:extLst>
              <a:ext uri="{FF2B5EF4-FFF2-40B4-BE49-F238E27FC236}">
                <a16:creationId xmlns:a16="http://schemas.microsoft.com/office/drawing/2014/main" id="{D36A120C-FE8D-43D8-822A-130BDD3C890F}"/>
              </a:ext>
            </a:extLst>
          </p:cNvPr>
          <p:cNvSpPr/>
          <p:nvPr/>
        </p:nvSpPr>
        <p:spPr>
          <a:xfrm>
            <a:off x="5646033" y="3127806"/>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ian1</a:t>
            </a:r>
            <a:endParaRPr lang="zh-CN" altLang="en-US" sz="900" dirty="0">
              <a:solidFill>
                <a:schemeClr val="tx1"/>
              </a:solidFill>
            </a:endParaRPr>
          </a:p>
        </p:txBody>
      </p:sp>
      <p:sp>
        <p:nvSpPr>
          <p:cNvPr id="226" name="矩形 225">
            <a:extLst>
              <a:ext uri="{FF2B5EF4-FFF2-40B4-BE49-F238E27FC236}">
                <a16:creationId xmlns:a16="http://schemas.microsoft.com/office/drawing/2014/main" id="{0931B94B-33AA-4D27-BE5B-B6DE1889AE1D}"/>
              </a:ext>
            </a:extLst>
          </p:cNvPr>
          <p:cNvSpPr/>
          <p:nvPr/>
        </p:nvSpPr>
        <p:spPr>
          <a:xfrm>
            <a:off x="5925699" y="3135228"/>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q</a:t>
            </a:r>
            <a:endParaRPr lang="zh-CN" altLang="en-US" sz="900" dirty="0">
              <a:solidFill>
                <a:schemeClr val="tx1"/>
              </a:solidFill>
            </a:endParaRPr>
          </a:p>
        </p:txBody>
      </p:sp>
      <p:sp>
        <p:nvSpPr>
          <p:cNvPr id="227" name="矩形 226">
            <a:extLst>
              <a:ext uri="{FF2B5EF4-FFF2-40B4-BE49-F238E27FC236}">
                <a16:creationId xmlns:a16="http://schemas.microsoft.com/office/drawing/2014/main" id="{3A3711D6-576D-40E5-B81F-ADFD4C0F1C04}"/>
              </a:ext>
            </a:extLst>
          </p:cNvPr>
          <p:cNvSpPr/>
          <p:nvPr/>
        </p:nvSpPr>
        <p:spPr>
          <a:xfrm>
            <a:off x="6197124" y="3139281"/>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i1</a:t>
            </a:r>
            <a:endParaRPr lang="zh-CN" altLang="en-US" sz="900" dirty="0">
              <a:solidFill>
                <a:schemeClr val="tx1"/>
              </a:solidFill>
            </a:endParaRPr>
          </a:p>
        </p:txBody>
      </p:sp>
      <p:sp>
        <p:nvSpPr>
          <p:cNvPr id="228" name="矩形 227">
            <a:extLst>
              <a:ext uri="{FF2B5EF4-FFF2-40B4-BE49-F238E27FC236}">
                <a16:creationId xmlns:a16="http://schemas.microsoft.com/office/drawing/2014/main" id="{276E07B2-7B81-4408-8EE9-0D986328A80B}"/>
              </a:ext>
            </a:extLst>
          </p:cNvPr>
          <p:cNvSpPr/>
          <p:nvPr/>
        </p:nvSpPr>
        <p:spPr>
          <a:xfrm>
            <a:off x="6503831" y="3140966"/>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h</a:t>
            </a:r>
            <a:endParaRPr lang="zh-CN" altLang="en-US" sz="900" dirty="0">
              <a:solidFill>
                <a:schemeClr val="tx1"/>
              </a:solidFill>
            </a:endParaRPr>
          </a:p>
        </p:txBody>
      </p:sp>
      <p:sp>
        <p:nvSpPr>
          <p:cNvPr id="229" name="矩形 228">
            <a:extLst>
              <a:ext uri="{FF2B5EF4-FFF2-40B4-BE49-F238E27FC236}">
                <a16:creationId xmlns:a16="http://schemas.microsoft.com/office/drawing/2014/main" id="{69D33A3F-CDBD-44CE-9C74-E895587B5CD5}"/>
              </a:ext>
            </a:extLst>
          </p:cNvPr>
          <p:cNvSpPr/>
          <p:nvPr/>
        </p:nvSpPr>
        <p:spPr>
          <a:xfrm>
            <a:off x="6775256" y="3145019"/>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en2</a:t>
            </a:r>
            <a:endParaRPr lang="zh-CN" altLang="en-US" sz="900" dirty="0">
              <a:solidFill>
                <a:schemeClr val="tx1"/>
              </a:solidFill>
            </a:endParaRPr>
          </a:p>
        </p:txBody>
      </p:sp>
      <p:sp>
        <p:nvSpPr>
          <p:cNvPr id="230" name="矩形 229">
            <a:extLst>
              <a:ext uri="{FF2B5EF4-FFF2-40B4-BE49-F238E27FC236}">
                <a16:creationId xmlns:a16="http://schemas.microsoft.com/office/drawing/2014/main" id="{44CB6E3E-011C-459C-BEE5-77B6D10CD09D}"/>
              </a:ext>
            </a:extLst>
          </p:cNvPr>
          <p:cNvSpPr/>
          <p:nvPr/>
        </p:nvSpPr>
        <p:spPr>
          <a:xfrm>
            <a:off x="7085489" y="3147155"/>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h</a:t>
            </a:r>
            <a:endParaRPr lang="zh-CN" altLang="en-US" sz="900" dirty="0">
              <a:solidFill>
                <a:schemeClr val="tx1"/>
              </a:solidFill>
            </a:endParaRPr>
          </a:p>
        </p:txBody>
      </p:sp>
      <p:sp>
        <p:nvSpPr>
          <p:cNvPr id="231" name="矩形 230">
            <a:extLst>
              <a:ext uri="{FF2B5EF4-FFF2-40B4-BE49-F238E27FC236}">
                <a16:creationId xmlns:a16="http://schemas.microsoft.com/office/drawing/2014/main" id="{7F8286F1-2BD1-4C79-BB2E-D2567EA0E48C}"/>
              </a:ext>
            </a:extLst>
          </p:cNvPr>
          <p:cNvSpPr/>
          <p:nvPr/>
        </p:nvSpPr>
        <p:spPr>
          <a:xfrm>
            <a:off x="7356914" y="3151208"/>
            <a:ext cx="216000" cy="21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900" dirty="0">
                <a:solidFill>
                  <a:schemeClr val="tx1"/>
                </a:solidFill>
              </a:rPr>
              <a:t>ao3</a:t>
            </a:r>
            <a:endParaRPr lang="zh-CN" altLang="en-US" sz="900" dirty="0">
              <a:solidFill>
                <a:schemeClr val="tx1"/>
              </a:solidFill>
            </a:endParaRPr>
          </a:p>
        </p:txBody>
      </p:sp>
      <p:sp>
        <p:nvSpPr>
          <p:cNvPr id="4" name="标题 3">
            <a:extLst>
              <a:ext uri="{FF2B5EF4-FFF2-40B4-BE49-F238E27FC236}">
                <a16:creationId xmlns:a16="http://schemas.microsoft.com/office/drawing/2014/main" id="{3B357A45-8441-4D60-A1D2-2D4E04A2D564}"/>
              </a:ext>
            </a:extLst>
          </p:cNvPr>
          <p:cNvSpPr>
            <a:spLocks noGrp="1"/>
          </p:cNvSpPr>
          <p:nvPr>
            <p:ph type="title"/>
          </p:nvPr>
        </p:nvSpPr>
        <p:spPr/>
        <p:txBody>
          <a:bodyPr/>
          <a:lstStyle/>
          <a:p>
            <a:r>
              <a:rPr lang="en-US" altLang="zh-CN" dirty="0"/>
              <a:t>1.2 </a:t>
            </a:r>
            <a:r>
              <a:rPr lang="zh-CN" altLang="en-US" dirty="0"/>
              <a:t>语音识别过程</a:t>
            </a:r>
          </a:p>
        </p:txBody>
      </p:sp>
    </p:spTree>
    <p:extLst>
      <p:ext uri="{BB962C8B-B14F-4D97-AF65-F5344CB8AC3E}">
        <p14:creationId xmlns:p14="http://schemas.microsoft.com/office/powerpoint/2010/main" val="3011335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8.3|68.8"/>
</p:tagLst>
</file>

<file path=ppt/tags/tag2.xml><?xml version="1.0" encoding="utf-8"?>
<p:tagLst xmlns:a="http://schemas.openxmlformats.org/drawingml/2006/main" xmlns:r="http://schemas.openxmlformats.org/officeDocument/2006/relationships" xmlns:p="http://schemas.openxmlformats.org/presentationml/2006/main">
  <p:tag name="TIMING" val="|15.7|27.5|47.1|3.7|2.7|12.9"/>
</p:tagLst>
</file>

<file path=ppt/tags/tag3.xml><?xml version="1.0" encoding="utf-8"?>
<p:tagLst xmlns:a="http://schemas.openxmlformats.org/drawingml/2006/main" xmlns:r="http://schemas.openxmlformats.org/officeDocument/2006/relationships" xmlns:p="http://schemas.openxmlformats.org/presentationml/2006/main">
  <p:tag name="TIMING" val="|27.2|51.7|25.2|53.3"/>
</p:tagLst>
</file>

<file path=ppt/tags/tag4.xml><?xml version="1.0" encoding="utf-8"?>
<p:tagLst xmlns:a="http://schemas.openxmlformats.org/drawingml/2006/main" xmlns:r="http://schemas.openxmlformats.org/officeDocument/2006/relationships" xmlns:p="http://schemas.openxmlformats.org/presentationml/2006/main">
  <p:tag name="TIMING" val="|49|35.9|46|22.2"/>
</p:tagLst>
</file>

<file path=ppt/tags/tag5.xml><?xml version="1.0" encoding="utf-8"?>
<p:tagLst xmlns:a="http://schemas.openxmlformats.org/drawingml/2006/main" xmlns:r="http://schemas.openxmlformats.org/officeDocument/2006/relationships" xmlns:p="http://schemas.openxmlformats.org/presentationml/2006/main">
  <p:tag name="TIMING" val="|106.2"/>
</p:tagLst>
</file>

<file path=ppt/tags/tag6.xml><?xml version="1.0" encoding="utf-8"?>
<p:tagLst xmlns:a="http://schemas.openxmlformats.org/drawingml/2006/main" xmlns:r="http://schemas.openxmlformats.org/officeDocument/2006/relationships" xmlns:p="http://schemas.openxmlformats.org/presentationml/2006/main">
  <p:tag name="TIMING" val="|9|57.7|151.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3229</Words>
  <Application>Microsoft Office PowerPoint</Application>
  <PresentationFormat>宽屏</PresentationFormat>
  <Paragraphs>433</Paragraphs>
  <Slides>34</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9" baseType="lpstr">
      <vt:lpstr>等线</vt:lpstr>
      <vt:lpstr>等线 (正文)</vt:lpstr>
      <vt:lpstr>等线 Light</vt:lpstr>
      <vt:lpstr>方正清刻本悦宋简体</vt:lpstr>
      <vt:lpstr>黑体</vt:lpstr>
      <vt:lpstr>华文楷体</vt:lpstr>
      <vt:lpstr>微软雅黑</vt:lpstr>
      <vt:lpstr>幼圆</vt:lpstr>
      <vt:lpstr>Arial</vt:lpstr>
      <vt:lpstr>Calibri</vt:lpstr>
      <vt:lpstr>Cambria Math</vt:lpstr>
      <vt:lpstr>Times New Roman</vt:lpstr>
      <vt:lpstr>Wingdings</vt:lpstr>
      <vt:lpstr>Office 主题​​</vt:lpstr>
      <vt:lpstr>Microsoft Word Picture</vt:lpstr>
      <vt:lpstr>第1章 语音识别概论</vt:lpstr>
      <vt:lpstr>纲要</vt:lpstr>
      <vt:lpstr>1.1 语音的产生机制—发音器官</vt:lpstr>
      <vt:lpstr>1.1 语音的产生机制</vt:lpstr>
      <vt:lpstr>1.1 语音的产生机制—激励模型</vt:lpstr>
      <vt:lpstr>1.1 语音的感知机制—听觉器官</vt:lpstr>
      <vt:lpstr>1.2 语音识别过程</vt:lpstr>
      <vt:lpstr>1.2 语音识别过程</vt:lpstr>
      <vt:lpstr>1.2 语音识别过程</vt:lpstr>
      <vt:lpstr>1.2 语音识别过程</vt:lpstr>
      <vt:lpstr>1.2 语音识别过程—系统框架</vt:lpstr>
      <vt:lpstr>1.3 语音识别发展历史</vt:lpstr>
      <vt:lpstr>1.3 语音识别发展历史</vt:lpstr>
      <vt:lpstr>1.3 语音识别发展历史</vt:lpstr>
      <vt:lpstr>1.4 国内语音识别现状</vt:lpstr>
      <vt:lpstr>1.4 国内语音识别现状—产业发展</vt:lpstr>
      <vt:lpstr>1.4 国内语音识别现状—产业发展</vt:lpstr>
      <vt:lpstr>1.4 国内语音识别现状—产业发展</vt:lpstr>
      <vt:lpstr>1.4 国内语音识别现状—应用挑战</vt:lpstr>
      <vt:lpstr>1.4 国内语音识别现状—应用挑战</vt:lpstr>
      <vt:lpstr>1.4 国内语音识别现状—应用挑战</vt:lpstr>
      <vt:lpstr>1.5 语音识别建模方法</vt:lpstr>
      <vt:lpstr>动态时间规整（DTW）</vt:lpstr>
      <vt:lpstr>隐马尔可夫模型（HMM）</vt:lpstr>
      <vt:lpstr>GMM-HMM</vt:lpstr>
      <vt:lpstr>DNN-HMM</vt:lpstr>
      <vt:lpstr>DNN-HMM</vt:lpstr>
      <vt:lpstr>端到端(E2E)语音识别</vt:lpstr>
      <vt:lpstr>1.6 语音识别开源工具</vt:lpstr>
      <vt:lpstr>1.7 语音识别常用数据库</vt:lpstr>
      <vt:lpstr>1.8 语音识别评价指标</vt:lpstr>
      <vt:lpstr>技术体验</vt:lpstr>
      <vt:lpstr>教材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语音识别概论</dc:title>
  <dc:creator>HQY</dc:creator>
  <cp:lastModifiedBy>Q.Y. Hong</cp:lastModifiedBy>
  <cp:revision>167</cp:revision>
  <dcterms:created xsi:type="dcterms:W3CDTF">2019-09-21T12:38:12Z</dcterms:created>
  <dcterms:modified xsi:type="dcterms:W3CDTF">2023-12-06T09:11:03Z</dcterms:modified>
</cp:coreProperties>
</file>